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4"/>
  </p:notesMasterIdLst>
  <p:sldIdLst>
    <p:sldId id="325" r:id="rId5"/>
    <p:sldId id="326" r:id="rId6"/>
    <p:sldId id="345" r:id="rId7"/>
    <p:sldId id="346" r:id="rId8"/>
    <p:sldId id="347" r:id="rId9"/>
    <p:sldId id="348" r:id="rId10"/>
    <p:sldId id="349" r:id="rId11"/>
    <p:sldId id="353" r:id="rId12"/>
    <p:sldId id="350" r:id="rId13"/>
    <p:sldId id="354" r:id="rId14"/>
    <p:sldId id="355" r:id="rId15"/>
    <p:sldId id="351" r:id="rId16"/>
    <p:sldId id="358" r:id="rId17"/>
    <p:sldId id="359" r:id="rId18"/>
    <p:sldId id="331"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01"/>
    <a:srgbClr val="F7F7F7"/>
    <a:srgbClr val="FCAB34"/>
    <a:srgbClr val="F8F8F8"/>
    <a:srgbClr val="15488A"/>
    <a:srgbClr val="214471"/>
    <a:srgbClr val="729EBC"/>
    <a:srgbClr val="7E8088"/>
    <a:srgbClr val="EEF0F1"/>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6" autoAdjust="0"/>
    <p:restoredTop sz="95652" autoAdjust="0"/>
  </p:normalViewPr>
  <p:slideViewPr>
    <p:cSldViewPr snapToGrid="0">
      <p:cViewPr varScale="1">
        <p:scale>
          <a:sx n="132" d="100"/>
          <a:sy n="132" d="100"/>
        </p:scale>
        <p:origin x="420" y="16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9A52D49C-9529-45AD-9E24-7C0B0D4FE454}" type="datetimeFigureOut">
              <a:rPr lang="en-US" smtClean="0"/>
              <a:t>8/25/2021</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12911BA-6EB2-4AD0-88DD-BEDF505D0550}" type="slidenum">
              <a:rPr lang="en-US" smtClean="0"/>
              <a:t>‹#›</a:t>
            </a:fld>
            <a:endParaRPr lang="en-US" dirty="0"/>
          </a:p>
        </p:txBody>
      </p:sp>
    </p:spTree>
    <p:extLst>
      <p:ext uri="{BB962C8B-B14F-4D97-AF65-F5344CB8AC3E}">
        <p14:creationId xmlns:p14="http://schemas.microsoft.com/office/powerpoint/2010/main" val="276685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side effect of the changes in negative plate potential, reduction in charge efficiency</a:t>
            </a:r>
            <a:r>
              <a:rPr lang="en-US" baseline="0" dirty="0" smtClean="0"/>
              <a:t> and increased charging requirements is water loss.  Water is hydrolyzed preferentially at the antimonial sites on the negative plate, as part of the overcharge reactions that I referred to earlier.  In addition, the greater energy required for recharge will lead to increased water consumption on the positive plate.</a:t>
            </a:r>
          </a:p>
          <a:p>
            <a:r>
              <a:rPr lang="en-US" baseline="0" dirty="0" smtClean="0"/>
              <a:t>In a constant-voltage recharge, increasing current at the end of charge may easily be tracked.  In the same way, in a constant-current recharge, the voltage at the end of the charge step will gradually fall.  Both of these phenomena may be tracked and are understood to be proportional to the amount of antimony which has deposited on the negative plates in a battery.</a:t>
            </a:r>
            <a:endParaRPr lang="en-US" dirty="0"/>
          </a:p>
        </p:txBody>
      </p:sp>
      <p:sp>
        <p:nvSpPr>
          <p:cNvPr id="4" name="Slide Number Placeholder 3"/>
          <p:cNvSpPr>
            <a:spLocks noGrp="1"/>
          </p:cNvSpPr>
          <p:nvPr>
            <p:ph type="sldNum" sz="quarter" idx="10"/>
          </p:nvPr>
        </p:nvSpPr>
        <p:spPr/>
        <p:txBody>
          <a:bodyPr/>
          <a:lstStyle/>
          <a:p>
            <a:fld id="{F8903640-990A-408D-9ECC-777F717F86C0}" type="slidenum">
              <a:rPr lang="en-US" smtClean="0"/>
              <a:t>22</a:t>
            </a:fld>
            <a:endParaRPr lang="en-US" dirty="0"/>
          </a:p>
        </p:txBody>
      </p:sp>
    </p:spTree>
    <p:extLst>
      <p:ext uri="{BB962C8B-B14F-4D97-AF65-F5344CB8AC3E}">
        <p14:creationId xmlns:p14="http://schemas.microsoft.com/office/powerpoint/2010/main" val="128284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effect has been </a:t>
            </a:r>
            <a:r>
              <a:rPr lang="en-US" baseline="0" dirty="0" smtClean="0"/>
              <a:t>documented and understood in the industry, for some time.  It is established that the rubber effect is able to stop the vicious cycle, keeping the antimony that has deposited on the negative electrode from altering the charging behavior of the plate.  In this way, the effects of water loss and increased grid corrosion are reduced significantly, and the end of charge behavior of the battery remains consistent through the life of the battery.</a:t>
            </a:r>
            <a:endParaRPr lang="en-US" dirty="0"/>
          </a:p>
        </p:txBody>
      </p:sp>
      <p:sp>
        <p:nvSpPr>
          <p:cNvPr id="4" name="Slide Number Placeholder 3"/>
          <p:cNvSpPr>
            <a:spLocks noGrp="1"/>
          </p:cNvSpPr>
          <p:nvPr>
            <p:ph type="sldNum" sz="quarter" idx="10"/>
          </p:nvPr>
        </p:nvSpPr>
        <p:spPr/>
        <p:txBody>
          <a:bodyPr/>
          <a:lstStyle/>
          <a:p>
            <a:fld id="{F8903640-990A-408D-9ECC-777F717F86C0}" type="slidenum">
              <a:rPr lang="en-US" smtClean="0"/>
              <a:t>23</a:t>
            </a:fld>
            <a:endParaRPr lang="en-US" dirty="0"/>
          </a:p>
        </p:txBody>
      </p:sp>
    </p:spTree>
    <p:extLst>
      <p:ext uri="{BB962C8B-B14F-4D97-AF65-F5344CB8AC3E}">
        <p14:creationId xmlns:p14="http://schemas.microsoft.com/office/powerpoint/2010/main" val="15286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the ultimate impact</a:t>
            </a:r>
            <a:r>
              <a:rPr lang="en-US" baseline="0" dirty="0" smtClean="0"/>
              <a:t> of the rubber effect is increased cycle life of the battery.  This effect is found to varying degrees with all of the rubber-based separators that we, Microporous, manufactures, including Ace-Sil, but it is also well documented that FlexSil has the greatest ‘rubber effect’, and hence is the separator of choice for all original equipment golf car manufacturers.</a:t>
            </a:r>
            <a:endParaRPr lang="en-US" dirty="0"/>
          </a:p>
        </p:txBody>
      </p:sp>
      <p:sp>
        <p:nvSpPr>
          <p:cNvPr id="4" name="Slide Number Placeholder 3"/>
          <p:cNvSpPr>
            <a:spLocks noGrp="1"/>
          </p:cNvSpPr>
          <p:nvPr>
            <p:ph type="sldNum" sz="quarter" idx="10"/>
          </p:nvPr>
        </p:nvSpPr>
        <p:spPr/>
        <p:txBody>
          <a:bodyPr/>
          <a:lstStyle/>
          <a:p>
            <a:fld id="{F8903640-990A-408D-9ECC-777F717F86C0}" type="slidenum">
              <a:rPr lang="en-US" smtClean="0"/>
              <a:t>24</a:t>
            </a:fld>
            <a:endParaRPr lang="en-US" dirty="0"/>
          </a:p>
        </p:txBody>
      </p:sp>
    </p:spTree>
    <p:extLst>
      <p:ext uri="{BB962C8B-B14F-4D97-AF65-F5344CB8AC3E}">
        <p14:creationId xmlns:p14="http://schemas.microsoft.com/office/powerpoint/2010/main" val="309173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some customer</a:t>
            </a:r>
            <a:r>
              <a:rPr lang="en-US" baseline="0" dirty="0" smtClean="0"/>
              <a:t> data comparing side by side cycle life tests.  </a:t>
            </a:r>
            <a:endParaRPr lang="en-US" dirty="0"/>
          </a:p>
        </p:txBody>
      </p:sp>
      <p:sp>
        <p:nvSpPr>
          <p:cNvPr id="4" name="Slide Number Placeholder 3"/>
          <p:cNvSpPr>
            <a:spLocks noGrp="1"/>
          </p:cNvSpPr>
          <p:nvPr>
            <p:ph type="sldNum" sz="quarter" idx="10"/>
          </p:nvPr>
        </p:nvSpPr>
        <p:spPr/>
        <p:txBody>
          <a:bodyPr/>
          <a:lstStyle/>
          <a:p>
            <a:fld id="{8112B8D1-7548-4AB3-8489-F99CF4C4042F}" type="slidenum">
              <a:rPr lang="en-US" smtClean="0"/>
              <a:t>25</a:t>
            </a:fld>
            <a:endParaRPr lang="en-US" dirty="0"/>
          </a:p>
        </p:txBody>
      </p:sp>
    </p:spTree>
    <p:extLst>
      <p:ext uri="{BB962C8B-B14F-4D97-AF65-F5344CB8AC3E}">
        <p14:creationId xmlns:p14="http://schemas.microsoft.com/office/powerpoint/2010/main" val="4237665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taking a closer look at the same tests we compare end</a:t>
            </a:r>
            <a:r>
              <a:rPr lang="en-US" baseline="0" dirty="0" smtClean="0"/>
              <a:t> of charge current.  Note how Flex-</a:t>
            </a:r>
            <a:r>
              <a:rPr lang="en-US" baseline="0" dirty="0" err="1" smtClean="0"/>
              <a:t>Sil</a:t>
            </a:r>
            <a:r>
              <a:rPr lang="en-US" baseline="0" dirty="0" smtClean="0"/>
              <a:t> suppresses the gassing and associated high end of charge current.</a:t>
            </a:r>
            <a:endParaRPr lang="en-US" dirty="0"/>
          </a:p>
        </p:txBody>
      </p:sp>
      <p:sp>
        <p:nvSpPr>
          <p:cNvPr id="4" name="Slide Number Placeholder 3"/>
          <p:cNvSpPr>
            <a:spLocks noGrp="1"/>
          </p:cNvSpPr>
          <p:nvPr>
            <p:ph type="sldNum" sz="quarter" idx="10"/>
          </p:nvPr>
        </p:nvSpPr>
        <p:spPr/>
        <p:txBody>
          <a:bodyPr/>
          <a:lstStyle/>
          <a:p>
            <a:fld id="{8112B8D1-7548-4AB3-8489-F99CF4C4042F}" type="slidenum">
              <a:rPr lang="en-US" smtClean="0"/>
              <a:t>26</a:t>
            </a:fld>
            <a:endParaRPr lang="en-US" dirty="0"/>
          </a:p>
        </p:txBody>
      </p:sp>
    </p:spTree>
    <p:extLst>
      <p:ext uri="{BB962C8B-B14F-4D97-AF65-F5344CB8AC3E}">
        <p14:creationId xmlns:p14="http://schemas.microsoft.com/office/powerpoint/2010/main" val="366738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water</a:t>
            </a:r>
            <a:r>
              <a:rPr lang="en-US" baseline="0" dirty="0" smtClean="0"/>
              <a:t> addition was tracked and again antimony suppressing capability of </a:t>
            </a:r>
            <a:r>
              <a:rPr lang="en-US" baseline="0" dirty="0" err="1" smtClean="0"/>
              <a:t>FlexSil</a:t>
            </a:r>
            <a:r>
              <a:rPr lang="en-US" baseline="0" dirty="0" smtClean="0"/>
              <a:t> is astonishing.</a:t>
            </a:r>
            <a:endParaRPr lang="en-US" dirty="0"/>
          </a:p>
        </p:txBody>
      </p:sp>
      <p:sp>
        <p:nvSpPr>
          <p:cNvPr id="4" name="Slide Number Placeholder 3"/>
          <p:cNvSpPr>
            <a:spLocks noGrp="1"/>
          </p:cNvSpPr>
          <p:nvPr>
            <p:ph type="sldNum" sz="quarter" idx="10"/>
          </p:nvPr>
        </p:nvSpPr>
        <p:spPr/>
        <p:txBody>
          <a:bodyPr/>
          <a:lstStyle/>
          <a:p>
            <a:fld id="{8112B8D1-7548-4AB3-8489-F99CF4C4042F}" type="slidenum">
              <a:rPr lang="en-US" smtClean="0"/>
              <a:t>27</a:t>
            </a:fld>
            <a:endParaRPr lang="en-US" dirty="0"/>
          </a:p>
        </p:txBody>
      </p:sp>
    </p:spTree>
    <p:extLst>
      <p:ext uri="{BB962C8B-B14F-4D97-AF65-F5344CB8AC3E}">
        <p14:creationId xmlns:p14="http://schemas.microsoft.com/office/powerpoint/2010/main" val="402435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some recent data from our lab being generated for a traction battery comparison test.  CellForce vs two different types of polyethylene.</a:t>
            </a:r>
            <a:endParaRPr lang="en-US" dirty="0"/>
          </a:p>
        </p:txBody>
      </p:sp>
      <p:sp>
        <p:nvSpPr>
          <p:cNvPr id="4" name="Slide Number Placeholder 3"/>
          <p:cNvSpPr>
            <a:spLocks noGrp="1"/>
          </p:cNvSpPr>
          <p:nvPr>
            <p:ph type="sldNum" sz="quarter" idx="10"/>
          </p:nvPr>
        </p:nvSpPr>
        <p:spPr/>
        <p:txBody>
          <a:bodyPr/>
          <a:lstStyle/>
          <a:p>
            <a:fld id="{8112B8D1-7548-4AB3-8489-F99CF4C4042F}" type="slidenum">
              <a:rPr lang="en-US" smtClean="0"/>
              <a:t>28</a:t>
            </a:fld>
            <a:endParaRPr lang="en-US" dirty="0"/>
          </a:p>
        </p:txBody>
      </p:sp>
    </p:spTree>
    <p:extLst>
      <p:ext uri="{BB962C8B-B14F-4D97-AF65-F5344CB8AC3E}">
        <p14:creationId xmlns:p14="http://schemas.microsoft.com/office/powerpoint/2010/main" val="243477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dirty="0" err="1" smtClean="0"/>
              <a:t>FlexSil</a:t>
            </a:r>
            <a:r>
              <a:rPr lang="en-US" baseline="0" dirty="0" smtClean="0"/>
              <a:t> separator has a very positive response</a:t>
            </a:r>
            <a:endParaRPr lang="en-US" dirty="0"/>
          </a:p>
        </p:txBody>
      </p:sp>
      <p:sp>
        <p:nvSpPr>
          <p:cNvPr id="4" name="Slide Number Placeholder 3"/>
          <p:cNvSpPr>
            <a:spLocks noGrp="1"/>
          </p:cNvSpPr>
          <p:nvPr>
            <p:ph type="sldNum" sz="quarter" idx="10"/>
          </p:nvPr>
        </p:nvSpPr>
        <p:spPr/>
        <p:txBody>
          <a:bodyPr/>
          <a:lstStyle/>
          <a:p>
            <a:fld id="{8112B8D1-7548-4AB3-8489-F99CF4C4042F}" type="slidenum">
              <a:rPr lang="en-US" smtClean="0"/>
              <a:t>29</a:t>
            </a:fld>
            <a:endParaRPr lang="en-US" dirty="0"/>
          </a:p>
        </p:txBody>
      </p:sp>
    </p:spTree>
    <p:extLst>
      <p:ext uri="{BB962C8B-B14F-4D97-AF65-F5344CB8AC3E}">
        <p14:creationId xmlns:p14="http://schemas.microsoft.com/office/powerpoint/2010/main" val="4109168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878408" y="4808059"/>
            <a:ext cx="3387183" cy="490663"/>
          </a:xfrm>
          <a:solidFill>
            <a:srgbClr val="FCAB34"/>
          </a:solidFill>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Corporate Presentation</a:t>
            </a:r>
          </a:p>
        </p:txBody>
      </p:sp>
      <p:sp>
        <p:nvSpPr>
          <p:cNvPr id="4" name="Date Placeholder 3"/>
          <p:cNvSpPr>
            <a:spLocks noGrp="1"/>
          </p:cNvSpPr>
          <p:nvPr>
            <p:ph type="dt" sz="half" idx="10"/>
          </p:nvPr>
        </p:nvSpPr>
        <p:spPr/>
        <p:txBody>
          <a:bodyPr/>
          <a:lstStyle/>
          <a:p>
            <a:fld id="{FE38FE16-44C9-4495-B29B-00103FF65D30}"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E654C-93C0-47EC-849F-F758B9EF720A}"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200" y="1991448"/>
            <a:ext cx="15240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3794" y="1991448"/>
            <a:ext cx="15240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497" y="3955132"/>
            <a:ext cx="1524000" cy="1524000"/>
          </a:xfrm>
          <a:prstGeom prst="roundRect">
            <a:avLst>
              <a:gd name="adj" fmla="val 8594"/>
            </a:avLst>
          </a:prstGeom>
          <a:solidFill>
            <a:srgbClr val="FCAB34"/>
          </a:solidFill>
          <a:ln>
            <a:noFill/>
          </a:ln>
          <a:effectLst>
            <a:reflection blurRad="12700" stA="38000" endPos="28000" dist="5000" dir="5400000" sy="-100000" algn="bl" rotWithShape="0"/>
          </a:effec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5200" y="3954245"/>
            <a:ext cx="15240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168" y="-344902"/>
            <a:ext cx="9280358" cy="6384593"/>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61347" y="2362619"/>
            <a:ext cx="2018432" cy="1912602"/>
          </a:xfrm>
          <a:prstGeom prst="rect">
            <a:avLst/>
          </a:prstGeom>
        </p:spPr>
      </p:pic>
    </p:spTree>
    <p:extLst>
      <p:ext uri="{BB962C8B-B14F-4D97-AF65-F5344CB8AC3E}">
        <p14:creationId xmlns:p14="http://schemas.microsoft.com/office/powerpoint/2010/main" val="77817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B297B9A-C49A-B444-99EC-4EB80514087F}" type="datetimeFigureOut">
              <a:rPr lang="en-US" smtClean="0"/>
              <a:pPr/>
              <a:t>8/25/2021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E4F781F-F560-FE41-811F-6D6C73FF1CA2}" type="slidenum">
              <a:rPr lang="en-US" smtClean="0"/>
              <a:pPr/>
              <a:t>‹#›</a:t>
            </a:fld>
            <a:endParaRPr lang="en-US" dirty="0"/>
          </a:p>
        </p:txBody>
      </p:sp>
    </p:spTree>
    <p:extLst>
      <p:ext uri="{BB962C8B-B14F-4D97-AF65-F5344CB8AC3E}">
        <p14:creationId xmlns:p14="http://schemas.microsoft.com/office/powerpoint/2010/main" val="39828329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67836" y="187234"/>
            <a:ext cx="3608328" cy="365760"/>
          </a:xfrm>
          <a:prstGeom prst="rect">
            <a:avLst/>
          </a:prstGeom>
          <a:noFill/>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8B7CADF-78C4-4687-98C0-7F20BB9F4206}"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71321" y="6512686"/>
            <a:ext cx="2057400" cy="365125"/>
          </a:xfrm>
        </p:spPr>
        <p:txBody>
          <a:bodyPr/>
          <a:lstStyle>
            <a:lvl1pPr>
              <a:defRPr b="1">
                <a:solidFill>
                  <a:srgbClr val="F8F8F8"/>
                </a:solidFill>
              </a:defRPr>
            </a:lvl1pPr>
          </a:lstStyle>
          <a:p>
            <a:fld id="{FE7E654C-93C0-47EC-849F-F758B9EF720A}"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66170"/>
            <a:ext cx="9144000" cy="2918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50" y="5449586"/>
            <a:ext cx="1404160" cy="1330257"/>
          </a:xfrm>
          <a:prstGeom prst="rect">
            <a:avLst/>
          </a:prstGeom>
        </p:spPr>
      </p:pic>
    </p:spTree>
    <p:extLst>
      <p:ext uri="{BB962C8B-B14F-4D97-AF65-F5344CB8AC3E}">
        <p14:creationId xmlns:p14="http://schemas.microsoft.com/office/powerpoint/2010/main" val="237475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BF5CA5-667B-428C-8342-383644F1C6A6}" type="datetime1">
              <a:rPr lang="en-US" smtClean="0"/>
              <a:t>8/25/2021</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27462"/>
            <a:ext cx="9144000" cy="330538"/>
          </a:xfrm>
          <a:prstGeom prst="rect">
            <a:avLst/>
          </a:prstGeom>
        </p:spPr>
      </p:pic>
      <p:sp>
        <p:nvSpPr>
          <p:cNvPr id="8" name="TextBox 7"/>
          <p:cNvSpPr txBox="1"/>
          <p:nvPr userDrawn="1"/>
        </p:nvSpPr>
        <p:spPr>
          <a:xfrm>
            <a:off x="2766264" y="6492676"/>
            <a:ext cx="3611471" cy="400110"/>
          </a:xfrm>
          <a:prstGeom prst="rect">
            <a:avLst/>
          </a:prstGeom>
          <a:noFill/>
        </p:spPr>
        <p:txBody>
          <a:bodyPr wrap="square" rtlCol="0">
            <a:spAutoFit/>
          </a:bodyPr>
          <a:lstStyle/>
          <a:p>
            <a:pPr algn="ctr"/>
            <a:r>
              <a:rPr lang="en-US" sz="1000" baseline="0" dirty="0">
                <a:solidFill>
                  <a:schemeClr val="tx2">
                    <a:lumMod val="40000"/>
                    <a:lumOff val="60000"/>
                  </a:schemeClr>
                </a:solidFill>
                <a:latin typeface="+mn-lt"/>
                <a:cs typeface="Arial" panose="020B0604020202020204" pitchFamily="34" charset="0"/>
              </a:rPr>
              <a:t>COMPANY CONFIDENTIAL </a:t>
            </a:r>
          </a:p>
          <a:p>
            <a:pPr algn="ctr"/>
            <a:r>
              <a:rPr lang="en-US" sz="1000" baseline="0" dirty="0">
                <a:solidFill>
                  <a:schemeClr val="tx2">
                    <a:lumMod val="40000"/>
                    <a:lumOff val="60000"/>
                  </a:schemeClr>
                </a:solidFill>
                <a:latin typeface="+mn-lt"/>
                <a:cs typeface="Arial" panose="020B0604020202020204" pitchFamily="34" charset="0"/>
              </a:rPr>
              <a:t>DO NOT COPY OR DISTRIBUTE </a:t>
            </a:r>
            <a:endParaRPr lang="en-US" sz="1000" dirty="0">
              <a:solidFill>
                <a:schemeClr val="tx2">
                  <a:lumMod val="40000"/>
                  <a:lumOff val="60000"/>
                </a:schemeClr>
              </a:solidFill>
              <a:latin typeface="+mn-lt"/>
              <a:cs typeface="Arial" panose="020B0604020202020204"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50" y="5425094"/>
            <a:ext cx="1404160" cy="1330257"/>
          </a:xfrm>
          <a:prstGeom prst="rect">
            <a:avLst/>
          </a:prstGeom>
        </p:spPr>
      </p:pic>
      <p:sp>
        <p:nvSpPr>
          <p:cNvPr id="9" name="Slide Number Placeholder 5"/>
          <p:cNvSpPr>
            <a:spLocks noGrp="1"/>
          </p:cNvSpPr>
          <p:nvPr>
            <p:ph type="sldNum" sz="quarter" idx="12"/>
          </p:nvPr>
        </p:nvSpPr>
        <p:spPr>
          <a:xfrm>
            <a:off x="6871321" y="6512686"/>
            <a:ext cx="2057400" cy="365125"/>
          </a:xfrm>
        </p:spPr>
        <p:txBody>
          <a:bodyPr/>
          <a:lstStyle>
            <a:lvl1pPr>
              <a:defRPr b="1">
                <a:solidFill>
                  <a:srgbClr val="F8F8F8"/>
                </a:solidFill>
              </a:defRPr>
            </a:lvl1pPr>
          </a:lstStyle>
          <a:p>
            <a:fld id="{FE7E654C-93C0-47EC-849F-F758B9EF720A}" type="slidenum">
              <a:rPr lang="en-US" smtClean="0"/>
              <a:pPr/>
              <a:t>‹#›</a:t>
            </a:fld>
            <a:endParaRPr lang="en-US" dirty="0"/>
          </a:p>
        </p:txBody>
      </p:sp>
      <p:sp>
        <p:nvSpPr>
          <p:cNvPr id="16" name="Title 1"/>
          <p:cNvSpPr>
            <a:spLocks noGrp="1"/>
          </p:cNvSpPr>
          <p:nvPr>
            <p:ph type="title"/>
          </p:nvPr>
        </p:nvSpPr>
        <p:spPr>
          <a:xfrm>
            <a:off x="2769407" y="203563"/>
            <a:ext cx="3608328" cy="365760"/>
          </a:xfrm>
          <a:prstGeom prst="rect">
            <a:avLst/>
          </a:prstGeom>
          <a:noFill/>
        </p:spPr>
        <p:txBody>
          <a:bodyPr/>
          <a:lstStyle/>
          <a:p>
            <a:r>
              <a:rPr lang="en-US" dirty="0"/>
              <a:t>Click to edit Master title style</a:t>
            </a:r>
          </a:p>
        </p:txBody>
      </p:sp>
    </p:spTree>
    <p:extLst>
      <p:ext uri="{BB962C8B-B14F-4D97-AF65-F5344CB8AC3E}">
        <p14:creationId xmlns:p14="http://schemas.microsoft.com/office/powerpoint/2010/main" val="2472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EC6A2D98-7433-46EA-8013-33232598A4D5}" type="datetime1">
              <a:rPr lang="en-US" smtClean="0"/>
              <a:t>8/25/2021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8" name="Text Placeholder 7"/>
          <p:cNvSpPr>
            <a:spLocks noGrp="1"/>
          </p:cNvSpPr>
          <p:nvPr>
            <p:ph type="body" sz="quarter" idx="13" hasCustomPrompt="1"/>
          </p:nvPr>
        </p:nvSpPr>
        <p:spPr>
          <a:xfrm>
            <a:off x="2886218" y="217687"/>
            <a:ext cx="3368842" cy="429537"/>
          </a:xfrm>
          <a:prstGeom prst="rect">
            <a:avLst/>
          </a:prstGeom>
          <a:noFill/>
        </p:spPr>
        <p:txBody>
          <a:bodyPr anchor="ctr" anchorCtr="0">
            <a:noAutofit/>
          </a:bodyPr>
          <a:lstStyle>
            <a:lvl1pPr marL="0" indent="0" algn="ctr">
              <a:buNone/>
              <a:defRPr sz="2600">
                <a:solidFill>
                  <a:schemeClr val="bg1"/>
                </a:solidFill>
                <a:latin typeface="Arial" panose="020B0604020202020204" pitchFamily="34" charset="0"/>
                <a:cs typeface="Arial" panose="020B0604020202020204" pitchFamily="34" charset="0"/>
              </a:defRPr>
            </a:lvl1pPr>
          </a:lstStyle>
          <a:p>
            <a:pPr lvl="0"/>
            <a:r>
              <a:rPr lang="en-US" dirty="0"/>
              <a:t>Click to edit title</a:t>
            </a:r>
          </a:p>
        </p:txBody>
      </p:sp>
      <p:sp>
        <p:nvSpPr>
          <p:cNvPr id="9" name="Rectangle 8"/>
          <p:cNvSpPr/>
          <p:nvPr userDrawn="1"/>
        </p:nvSpPr>
        <p:spPr>
          <a:xfrm>
            <a:off x="-2720" y="6617625"/>
            <a:ext cx="9146719" cy="239951"/>
          </a:xfrm>
          <a:prstGeom prst="rect">
            <a:avLst/>
          </a:prstGeom>
          <a:solidFill>
            <a:srgbClr val="2144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a:spLocks noGrp="1"/>
          </p:cNvSpPr>
          <p:nvPr>
            <p:ph type="sldNum" sz="quarter" idx="12"/>
          </p:nvPr>
        </p:nvSpPr>
        <p:spPr>
          <a:xfrm>
            <a:off x="6871321" y="6512686"/>
            <a:ext cx="2057400" cy="365125"/>
          </a:xfrm>
        </p:spPr>
        <p:txBody>
          <a:bodyPr/>
          <a:lstStyle>
            <a:lvl1pPr>
              <a:defRPr b="1">
                <a:solidFill>
                  <a:srgbClr val="F8F8F8"/>
                </a:solidFill>
              </a:defRPr>
            </a:lvl1pPr>
          </a:lstStyle>
          <a:p>
            <a:fld id="{FE7E654C-93C0-47EC-849F-F758B9EF720A}" type="slidenum">
              <a:rPr lang="en-US" smtClean="0"/>
              <a:pPr/>
              <a:t>‹#›</a:t>
            </a:fld>
            <a:endParaRPr lang="en-US" dirty="0"/>
          </a:p>
        </p:txBody>
      </p:sp>
    </p:spTree>
    <p:extLst>
      <p:ext uri="{BB962C8B-B14F-4D97-AF65-F5344CB8AC3E}">
        <p14:creationId xmlns:p14="http://schemas.microsoft.com/office/powerpoint/2010/main" val="51778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2548" y="214276"/>
            <a:ext cx="3396182" cy="441158"/>
          </a:xfrm>
          <a:prstGeom prst="rect">
            <a:avLst/>
          </a:prstGeom>
          <a:noFill/>
        </p:spPr>
        <p:txBody>
          <a:bodyPr>
            <a:noAutofit/>
          </a:bodyPr>
          <a:lstStyle>
            <a:lvl1pPr>
              <a:defRPr sz="2600" b="0" baseline="0">
                <a:solidFill>
                  <a:schemeClr val="bg1"/>
                </a:solidFill>
                <a:latin typeface="Arial" panose="020B0604020202020204" pitchFamily="34" charset="0"/>
                <a:cs typeface="Arial" panose="020B0604020202020204" pitchFamily="34" charset="0"/>
              </a:defRPr>
            </a:lvl1pPr>
          </a:lstStyle>
          <a:p>
            <a:r>
              <a:rPr lang="en-US" dirty="0"/>
              <a:t>Enter title here</a:t>
            </a:r>
          </a:p>
        </p:txBody>
      </p:sp>
      <p:sp>
        <p:nvSpPr>
          <p:cNvPr id="3" name="Content Placeholder 2"/>
          <p:cNvSpPr>
            <a:spLocks noGrp="1"/>
          </p:cNvSpPr>
          <p:nvPr>
            <p:ph idx="1" hasCustomPrompt="1"/>
          </p:nvPr>
        </p:nvSpPr>
        <p:spPr>
          <a:xfrm>
            <a:off x="628650" y="1825625"/>
            <a:ext cx="7886700" cy="4351338"/>
          </a:xfrm>
          <a:prstGeom prst="rect">
            <a:avLst/>
          </a:prstGeom>
        </p:spPr>
        <p:txBody>
          <a:bodyPr/>
          <a:lstStyle>
            <a:lvl1pPr marL="0" indent="0">
              <a:buNone/>
              <a:defRPr sz="200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F2D9248-FB7C-418D-8F27-4BDA8DE9EB70}" type="datetime1">
              <a:rPr lang="en-US" smtClean="0"/>
              <a:t>8/25/2021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8" name="Rectangle 7"/>
          <p:cNvSpPr/>
          <p:nvPr userDrawn="1"/>
        </p:nvSpPr>
        <p:spPr>
          <a:xfrm>
            <a:off x="-2720" y="6572251"/>
            <a:ext cx="9146719" cy="285326"/>
          </a:xfrm>
          <a:prstGeom prst="rect">
            <a:avLst/>
          </a:prstGeom>
          <a:solidFill>
            <a:srgbClr val="2144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0" y="5474078"/>
            <a:ext cx="1404160" cy="1330257"/>
          </a:xfrm>
          <a:prstGeom prst="rect">
            <a:avLst/>
          </a:prstGeom>
        </p:spPr>
      </p:pic>
      <p:sp>
        <p:nvSpPr>
          <p:cNvPr id="10" name="Slide Number Placeholder 5"/>
          <p:cNvSpPr>
            <a:spLocks noGrp="1"/>
          </p:cNvSpPr>
          <p:nvPr>
            <p:ph type="sldNum" sz="quarter" idx="12"/>
          </p:nvPr>
        </p:nvSpPr>
        <p:spPr>
          <a:xfrm>
            <a:off x="6871321" y="6512686"/>
            <a:ext cx="2057400" cy="365125"/>
          </a:xfrm>
        </p:spPr>
        <p:txBody>
          <a:bodyPr/>
          <a:lstStyle>
            <a:lvl1pPr>
              <a:defRPr b="1">
                <a:solidFill>
                  <a:srgbClr val="F8F8F8"/>
                </a:solidFill>
              </a:defRPr>
            </a:lvl1pPr>
          </a:lstStyle>
          <a:p>
            <a:fld id="{FE7E654C-93C0-47EC-849F-F758B9EF720A}" type="slidenum">
              <a:rPr lang="en-US" smtClean="0"/>
              <a:pPr/>
              <a:t>‹#›</a:t>
            </a:fld>
            <a:endParaRPr lang="en-US" dirty="0"/>
          </a:p>
        </p:txBody>
      </p:sp>
    </p:spTree>
    <p:extLst>
      <p:ext uri="{BB962C8B-B14F-4D97-AF65-F5344CB8AC3E}">
        <p14:creationId xmlns:p14="http://schemas.microsoft.com/office/powerpoint/2010/main" val="142111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6BB1A67C-939B-44FB-AE5B-17FFB79EDCC1}" type="slidenum">
              <a:rPr lang="en-US" altLang="en-US"/>
              <a:pPr>
                <a:defRPr/>
              </a:pPr>
              <a:t>‹#›</a:t>
            </a:fld>
            <a:endParaRPr lang="en-US" altLang="en-US" dirty="0"/>
          </a:p>
        </p:txBody>
      </p:sp>
    </p:spTree>
    <p:extLst>
      <p:ext uri="{BB962C8B-B14F-4D97-AF65-F5344CB8AC3E}">
        <p14:creationId xmlns:p14="http://schemas.microsoft.com/office/powerpoint/2010/main" val="23156041"/>
      </p:ext>
    </p:extLst>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49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45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29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7575"/>
          </a:xfrm>
          <a:prstGeom prst="rect">
            <a:avLst/>
          </a:prstGeom>
        </p:spPr>
      </p:pic>
      <p:sp>
        <p:nvSpPr>
          <p:cNvPr id="3" name="Text Placeholder 2"/>
          <p:cNvSpPr>
            <a:spLocks noGrp="1"/>
          </p:cNvSpPr>
          <p:nvPr>
            <p:ph type="body" idx="1"/>
          </p:nvPr>
        </p:nvSpPr>
        <p:spPr>
          <a:xfrm>
            <a:off x="406125" y="1676400"/>
            <a:ext cx="7886700" cy="33938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2ADC3-1CC6-4760-A1C5-0BC2B5D99245}" type="datetime1">
              <a:rPr lang="en-US" smtClean="0"/>
              <a:t>8/25/2021</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E654C-93C0-47EC-849F-F758B9EF720A}"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856912"/>
            <a:ext cx="9144000" cy="2173963"/>
          </a:xfrm>
          <a:prstGeom prst="rect">
            <a:avLst/>
          </a:prstGeom>
        </p:spPr>
      </p:pic>
      <p:sp>
        <p:nvSpPr>
          <p:cNvPr id="8" name="TextBox 7"/>
          <p:cNvSpPr txBox="1">
            <a:spLocks/>
          </p:cNvSpPr>
          <p:nvPr userDrawn="1"/>
        </p:nvSpPr>
        <p:spPr>
          <a:xfrm>
            <a:off x="2305010" y="169700"/>
            <a:ext cx="4231168" cy="492443"/>
          </a:xfrm>
          <a:prstGeom prst="rect">
            <a:avLst/>
          </a:prstGeom>
          <a:solidFill>
            <a:srgbClr val="FCAB34"/>
          </a:solidFill>
        </p:spPr>
        <p:txBody>
          <a:bodyPr wrap="square" rtlCol="0">
            <a:spAutoFit/>
          </a:bodyPr>
          <a:lstStyle/>
          <a:p>
            <a:pPr algn="ctr"/>
            <a:endParaRPr lang="en-US" sz="2600" dirty="0">
              <a:solidFill>
                <a:schemeClr val="bg1"/>
              </a:solidFill>
            </a:endParaRPr>
          </a:p>
        </p:txBody>
      </p:sp>
      <p:pic>
        <p:nvPicPr>
          <p:cNvPr id="15" name="Picture 14"/>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2362417" y="241016"/>
            <a:ext cx="386012" cy="382466"/>
          </a:xfrm>
          <a:prstGeom prst="rect">
            <a:avLst/>
          </a:prstGeom>
        </p:spPr>
      </p:pic>
    </p:spTree>
    <p:extLst>
      <p:ext uri="{BB962C8B-B14F-4D97-AF65-F5344CB8AC3E}">
        <p14:creationId xmlns:p14="http://schemas.microsoft.com/office/powerpoint/2010/main" val="58274748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3" r:id="rId3"/>
    <p:sldLayoutId id="2147483683" r:id="rId4"/>
    <p:sldLayoutId id="2147483662" r:id="rId5"/>
    <p:sldLayoutId id="2147483684" r:id="rId6"/>
    <p:sldLayoutId id="2147483685" r:id="rId7"/>
    <p:sldLayoutId id="2147483686" r:id="rId8"/>
    <p:sldLayoutId id="2147483687" r:id="rId9"/>
    <p:sldLayoutId id="2147483688" r:id="rId10"/>
  </p:sldLayoutIdLst>
  <p:hf hdr="0" ftr="0" dt="0"/>
  <p:txStyles>
    <p:titleStyle>
      <a:lvl1pPr algn="ctr"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7E654C-93C0-47EC-849F-F758B9EF720A}" type="slidenum">
              <a:rPr lang="en-US" smtClean="0"/>
              <a:pPr/>
              <a:t>1</a:t>
            </a:fld>
            <a:endParaRPr lang="en-US" dirty="0"/>
          </a:p>
        </p:txBody>
      </p:sp>
      <p:sp>
        <p:nvSpPr>
          <p:cNvPr id="2" name="Subtitle 1"/>
          <p:cNvSpPr>
            <a:spLocks noGrp="1"/>
          </p:cNvSpPr>
          <p:nvPr>
            <p:ph type="subTitle" idx="1"/>
          </p:nvPr>
        </p:nvSpPr>
        <p:spPr>
          <a:xfrm>
            <a:off x="2317532" y="4343400"/>
            <a:ext cx="4240924" cy="2378075"/>
          </a:xfrm>
        </p:spPr>
        <p:txBody>
          <a:bodyPr>
            <a:noAutofit/>
          </a:bodyPr>
          <a:lstStyle/>
          <a:p>
            <a:r>
              <a:rPr lang="en-US" sz="2000" b="1" i="1" dirty="0" smtClean="0"/>
              <a:t>Best Magazine Spring 2018</a:t>
            </a:r>
          </a:p>
          <a:p>
            <a:r>
              <a:rPr lang="en-US" sz="2000" b="1" i="1" dirty="0" smtClean="0"/>
              <a:t>Review of PE Separator Content</a:t>
            </a:r>
          </a:p>
          <a:p>
            <a:endParaRPr lang="en-US" sz="2000" dirty="0" smtClean="0"/>
          </a:p>
        </p:txBody>
      </p:sp>
    </p:spTree>
    <p:extLst>
      <p:ext uri="{BB962C8B-B14F-4D97-AF65-F5344CB8AC3E}">
        <p14:creationId xmlns:p14="http://schemas.microsoft.com/office/powerpoint/2010/main" val="2802027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635219"/>
          </a:xfrm>
        </p:spPr>
        <p:txBody>
          <a:bodyPr/>
          <a:lstStyle/>
          <a:p>
            <a:pPr algn="ctr" eaLnBrk="1" hangingPunct="1"/>
            <a:r>
              <a:rPr lang="en-US" altLang="en-US" sz="2400" dirty="0" smtClean="0"/>
              <a:t>BEST Article (Spring 2018)</a:t>
            </a:r>
            <a:endParaRPr lang="en-US" altLang="en-US" sz="1600" dirty="0" smtClean="0"/>
          </a:p>
        </p:txBody>
      </p:sp>
      <p:sp>
        <p:nvSpPr>
          <p:cNvPr id="5" name="TextBox 4"/>
          <p:cNvSpPr txBox="1"/>
          <p:nvPr/>
        </p:nvSpPr>
        <p:spPr>
          <a:xfrm>
            <a:off x="123742" y="694129"/>
            <a:ext cx="8833450" cy="523220"/>
          </a:xfrm>
          <a:prstGeom prst="rect">
            <a:avLst/>
          </a:prstGeom>
          <a:noFill/>
        </p:spPr>
        <p:txBody>
          <a:bodyPr wrap="square" rtlCol="0">
            <a:spAutoFit/>
          </a:bodyPr>
          <a:lstStyle/>
          <a:p>
            <a:pPr lvl="1" algn="ctr"/>
            <a:r>
              <a:rPr lang="en-US" sz="2800" b="1" dirty="0">
                <a:solidFill>
                  <a:schemeClr val="accent5">
                    <a:lumMod val="50000"/>
                  </a:schemeClr>
                </a:solidFill>
              </a:rPr>
              <a:t>Chemical Additives: </a:t>
            </a:r>
            <a:r>
              <a:rPr lang="en-US" sz="2400" b="1" dirty="0">
                <a:solidFill>
                  <a:schemeClr val="accent5">
                    <a:lumMod val="50000"/>
                  </a:schemeClr>
                </a:solidFill>
              </a:rPr>
              <a:t>Water </a:t>
            </a:r>
            <a:r>
              <a:rPr lang="en-US" sz="2400" b="1" dirty="0" smtClean="0">
                <a:solidFill>
                  <a:schemeClr val="accent5">
                    <a:lumMod val="50000"/>
                  </a:schemeClr>
                </a:solidFill>
              </a:rPr>
              <a:t>Loss &amp; </a:t>
            </a:r>
            <a:r>
              <a:rPr lang="en-US" sz="2400" b="1" dirty="0">
                <a:solidFill>
                  <a:schemeClr val="accent5">
                    <a:lumMod val="50000"/>
                  </a:schemeClr>
                </a:solidFill>
              </a:rPr>
              <a:t>Antimony Transfer</a:t>
            </a:r>
            <a:endParaRPr lang="en-US" sz="2000" b="1" dirty="0">
              <a:solidFill>
                <a:schemeClr val="accent5">
                  <a:lumMod val="50000"/>
                </a:schemeClr>
              </a:solidFill>
            </a:endParaRPr>
          </a:p>
        </p:txBody>
      </p:sp>
      <p:sp>
        <p:nvSpPr>
          <p:cNvPr id="6" name="TextBox 5"/>
          <p:cNvSpPr txBox="1"/>
          <p:nvPr/>
        </p:nvSpPr>
        <p:spPr>
          <a:xfrm>
            <a:off x="348030" y="1217349"/>
            <a:ext cx="8609162"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accent5">
                    <a:lumMod val="50000"/>
                  </a:schemeClr>
                </a:solidFill>
              </a:rPr>
              <a:t>Therefore, the separator can act as a vehicle to transport additives into the battery just as the active material can utilize expanders and carbon additives</a:t>
            </a:r>
          </a:p>
          <a:p>
            <a:pPr marL="285750" indent="-285750">
              <a:buFont typeface="Arial" panose="020B0604020202020204" pitchFamily="34" charset="0"/>
              <a:buChar char="•"/>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smtClean="0">
                <a:solidFill>
                  <a:schemeClr val="accent5">
                    <a:lumMod val="50000"/>
                  </a:schemeClr>
                </a:solidFill>
              </a:rPr>
              <a:t>For many years, Microporous has followed this concept by utilizing various forms of crosslinked natural rubber to suppress the deposition of  Antimony (an electrode alloy in specific applications) on the negative plate.</a:t>
            </a:r>
          </a:p>
          <a:p>
            <a:pPr marL="285750" indent="-285750">
              <a:buFont typeface="Arial" panose="020B0604020202020204" pitchFamily="34" charset="0"/>
              <a:buChar char="•"/>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smtClean="0">
                <a:solidFill>
                  <a:schemeClr val="accent5">
                    <a:lumMod val="50000"/>
                  </a:schemeClr>
                </a:solidFill>
              </a:rPr>
              <a:t>The active chemicals in the rubber are leached into the electrolyte to slow the charge transport of Antimony.</a:t>
            </a:r>
          </a:p>
          <a:p>
            <a:pPr marL="285750" indent="-285750">
              <a:buFont typeface="Arial" panose="020B0604020202020204" pitchFamily="34" charset="0"/>
              <a:buChar char="•"/>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smtClean="0">
                <a:solidFill>
                  <a:schemeClr val="accent5">
                    <a:lumMod val="50000"/>
                  </a:schemeClr>
                </a:solidFill>
              </a:rPr>
              <a:t>Daramic claims to have similar chemical activity via their natural rubber latex.  </a:t>
            </a:r>
            <a:endParaRPr lang="en-US" sz="2400" dirty="0">
              <a:solidFill>
                <a:schemeClr val="accent5">
                  <a:lumMod val="50000"/>
                </a:schemeClr>
              </a:solidFill>
            </a:endParaRPr>
          </a:p>
        </p:txBody>
      </p:sp>
    </p:spTree>
    <p:extLst>
      <p:ext uri="{BB962C8B-B14F-4D97-AF65-F5344CB8AC3E}">
        <p14:creationId xmlns:p14="http://schemas.microsoft.com/office/powerpoint/2010/main" val="2245260258"/>
      </p:ext>
    </p:extLst>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441422"/>
          </a:xfrm>
        </p:spPr>
        <p:txBody>
          <a:bodyPr/>
          <a:lstStyle/>
          <a:p>
            <a:pPr algn="ctr" eaLnBrk="1" hangingPunct="1"/>
            <a:r>
              <a:rPr lang="en-US" altLang="en-US" sz="2400" dirty="0" smtClean="0"/>
              <a:t>BEST Article (Spring 2018)</a:t>
            </a:r>
            <a:endParaRPr lang="en-US" altLang="en-US" sz="1600" dirty="0" smtClean="0"/>
          </a:p>
        </p:txBody>
      </p:sp>
      <p:sp>
        <p:nvSpPr>
          <p:cNvPr id="4" name="TextBox 3"/>
          <p:cNvSpPr txBox="1"/>
          <p:nvPr/>
        </p:nvSpPr>
        <p:spPr>
          <a:xfrm>
            <a:off x="112144" y="948906"/>
            <a:ext cx="8893834" cy="5170646"/>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4472C4">
                    <a:lumMod val="50000"/>
                  </a:srgbClr>
                </a:solidFill>
              </a:rPr>
              <a:t>Key Separator Design Considerations</a:t>
            </a:r>
          </a:p>
          <a:p>
            <a:pPr marL="800100" lvl="1" indent="-342900">
              <a:buFont typeface="Arial" panose="020B0604020202020204" pitchFamily="34" charset="0"/>
              <a:buChar char="•"/>
            </a:pPr>
            <a:endParaRPr lang="en-US" sz="2800" b="1" dirty="0" smtClean="0">
              <a:solidFill>
                <a:srgbClr val="4472C4">
                  <a:lumMod val="50000"/>
                </a:srgbClr>
              </a:solidFill>
            </a:endParaRPr>
          </a:p>
          <a:p>
            <a:pPr marL="800100" lvl="1" indent="-342900">
              <a:buFont typeface="Arial" panose="020B0604020202020204" pitchFamily="34" charset="0"/>
              <a:buChar char="•"/>
            </a:pPr>
            <a:r>
              <a:rPr lang="en-US" sz="2800" b="1" dirty="0" smtClean="0">
                <a:solidFill>
                  <a:schemeClr val="bg1">
                    <a:lumMod val="65000"/>
                  </a:schemeClr>
                </a:solidFill>
              </a:rPr>
              <a:t>Profile </a:t>
            </a:r>
            <a:r>
              <a:rPr lang="en-US" sz="2800" b="1" dirty="0">
                <a:solidFill>
                  <a:schemeClr val="bg1">
                    <a:lumMod val="65000"/>
                  </a:schemeClr>
                </a:solidFill>
              </a:rPr>
              <a:t>Design: </a:t>
            </a:r>
            <a:r>
              <a:rPr lang="en-US" sz="2000" dirty="0">
                <a:solidFill>
                  <a:schemeClr val="bg1">
                    <a:lumMod val="65000"/>
                  </a:schemeClr>
                </a:solidFill>
              </a:rPr>
              <a:t>Acid Displacement, Stratification, Paste Retention</a:t>
            </a:r>
          </a:p>
          <a:p>
            <a:pPr marL="800100" lvl="1" indent="-342900">
              <a:buFont typeface="Arial" panose="020B0604020202020204" pitchFamily="34" charset="0"/>
              <a:buChar char="•"/>
            </a:pPr>
            <a:endParaRPr lang="en-US" sz="2800" b="1" dirty="0" smtClean="0">
              <a:solidFill>
                <a:srgbClr val="4472C4">
                  <a:lumMod val="50000"/>
                </a:srgbClr>
              </a:solidFill>
            </a:endParaRPr>
          </a:p>
          <a:p>
            <a:pPr marL="800100" lvl="1" indent="-342900">
              <a:buFont typeface="Arial" panose="020B0604020202020204" pitchFamily="34" charset="0"/>
              <a:buChar char="•"/>
            </a:pPr>
            <a:r>
              <a:rPr lang="en-US" sz="2800" b="1" dirty="0" smtClean="0">
                <a:solidFill>
                  <a:schemeClr val="bg1">
                    <a:lumMod val="65000"/>
                  </a:schemeClr>
                </a:solidFill>
              </a:rPr>
              <a:t>Chemical </a:t>
            </a:r>
            <a:r>
              <a:rPr lang="en-US" sz="2800" b="1" dirty="0">
                <a:solidFill>
                  <a:schemeClr val="bg1">
                    <a:lumMod val="65000"/>
                  </a:schemeClr>
                </a:solidFill>
              </a:rPr>
              <a:t>Additives: </a:t>
            </a:r>
            <a:r>
              <a:rPr lang="en-US" sz="2000" dirty="0">
                <a:solidFill>
                  <a:schemeClr val="bg1">
                    <a:lumMod val="65000"/>
                  </a:schemeClr>
                </a:solidFill>
              </a:rPr>
              <a:t>Water Loss (Overvoltage), Antimony Transfer</a:t>
            </a:r>
          </a:p>
          <a:p>
            <a:pPr marL="800100" lvl="1" indent="-342900">
              <a:buFont typeface="Arial" panose="020B0604020202020204" pitchFamily="34" charset="0"/>
              <a:buChar char="•"/>
            </a:pPr>
            <a:endParaRPr lang="en-US" sz="2800" b="1" dirty="0" smtClean="0">
              <a:solidFill>
                <a:prstClr val="white">
                  <a:lumMod val="65000"/>
                </a:prstClr>
              </a:solidFill>
            </a:endParaRPr>
          </a:p>
          <a:p>
            <a:pPr marL="800100" lvl="1" indent="-342900">
              <a:buFont typeface="Arial" panose="020B0604020202020204" pitchFamily="34" charset="0"/>
              <a:buChar char="•"/>
            </a:pPr>
            <a:r>
              <a:rPr lang="en-US" sz="2800" b="1" dirty="0" smtClean="0">
                <a:solidFill>
                  <a:schemeClr val="accent5">
                    <a:lumMod val="50000"/>
                  </a:schemeClr>
                </a:solidFill>
              </a:rPr>
              <a:t>Porosity: </a:t>
            </a:r>
            <a:r>
              <a:rPr lang="en-US" sz="2000" dirty="0">
                <a:solidFill>
                  <a:schemeClr val="accent5">
                    <a:lumMod val="50000"/>
                  </a:schemeClr>
                </a:solidFill>
              </a:rPr>
              <a:t>ER, CCA, DCA, RC, </a:t>
            </a:r>
            <a:r>
              <a:rPr lang="en-US" sz="2000" dirty="0" smtClean="0">
                <a:solidFill>
                  <a:schemeClr val="accent5">
                    <a:lumMod val="50000"/>
                  </a:schemeClr>
                </a:solidFill>
              </a:rPr>
              <a:t>Dendritic Shorts, </a:t>
            </a:r>
            <a:r>
              <a:rPr lang="en-US" sz="2000" dirty="0">
                <a:solidFill>
                  <a:schemeClr val="accent5">
                    <a:lumMod val="50000"/>
                  </a:schemeClr>
                </a:solidFill>
              </a:rPr>
              <a:t>Cycle Life </a:t>
            </a:r>
          </a:p>
          <a:p>
            <a:pPr marL="800100" lvl="1" indent="-342900">
              <a:buFont typeface="Arial" panose="020B0604020202020204" pitchFamily="34" charset="0"/>
              <a:buChar char="•"/>
            </a:pPr>
            <a:endParaRPr lang="en-US" sz="2800" b="1" dirty="0" smtClean="0">
              <a:solidFill>
                <a:prstClr val="white">
                  <a:lumMod val="65000"/>
                </a:prstClr>
              </a:solidFill>
            </a:endParaRPr>
          </a:p>
          <a:p>
            <a:pPr marL="800100" lvl="1" indent="-342900">
              <a:buFont typeface="Arial" panose="020B0604020202020204" pitchFamily="34" charset="0"/>
              <a:buChar char="•"/>
            </a:pPr>
            <a:r>
              <a:rPr lang="en-US" sz="2800" b="1" dirty="0" smtClean="0">
                <a:solidFill>
                  <a:prstClr val="white">
                    <a:lumMod val="65000"/>
                  </a:prstClr>
                </a:solidFill>
              </a:rPr>
              <a:t>Battery </a:t>
            </a:r>
            <a:r>
              <a:rPr lang="en-US" sz="2800" b="1" dirty="0">
                <a:solidFill>
                  <a:prstClr val="white">
                    <a:lumMod val="65000"/>
                  </a:prstClr>
                </a:solidFill>
              </a:rPr>
              <a:t>Manufacturing Costs:</a:t>
            </a:r>
            <a:r>
              <a:rPr lang="en-US" sz="2800" dirty="0">
                <a:solidFill>
                  <a:prstClr val="white">
                    <a:lumMod val="65000"/>
                  </a:prstClr>
                </a:solidFill>
              </a:rPr>
              <a:t> </a:t>
            </a:r>
            <a:r>
              <a:rPr lang="en-US" sz="2000" dirty="0">
                <a:solidFill>
                  <a:prstClr val="white">
                    <a:lumMod val="65000"/>
                  </a:prstClr>
                </a:solidFill>
              </a:rPr>
              <a:t>Enveloping, Reduce Mossing</a:t>
            </a:r>
          </a:p>
          <a:p>
            <a:pPr marL="800100" lvl="1" indent="-342900">
              <a:buFont typeface="Arial" panose="020B0604020202020204" pitchFamily="34" charset="0"/>
              <a:buChar char="•"/>
            </a:pPr>
            <a:endParaRPr lang="en-US" sz="2800" b="1" dirty="0" smtClean="0">
              <a:solidFill>
                <a:prstClr val="white">
                  <a:lumMod val="65000"/>
                </a:prstClr>
              </a:solidFill>
            </a:endParaRPr>
          </a:p>
          <a:p>
            <a:pPr marL="800100" lvl="1" indent="-342900">
              <a:buFont typeface="Arial" panose="020B0604020202020204" pitchFamily="34" charset="0"/>
              <a:buChar char="•"/>
            </a:pPr>
            <a:r>
              <a:rPr lang="en-US" sz="2800" b="1" dirty="0" smtClean="0">
                <a:solidFill>
                  <a:prstClr val="white">
                    <a:lumMod val="65000"/>
                  </a:prstClr>
                </a:solidFill>
              </a:rPr>
              <a:t>Mechanical Strength: </a:t>
            </a:r>
            <a:r>
              <a:rPr lang="en-US" sz="2000" dirty="0" smtClean="0">
                <a:solidFill>
                  <a:prstClr val="white">
                    <a:lumMod val="65000"/>
                  </a:prstClr>
                </a:solidFill>
              </a:rPr>
              <a:t> </a:t>
            </a:r>
            <a:r>
              <a:rPr lang="en-US" sz="2000" dirty="0">
                <a:solidFill>
                  <a:prstClr val="white">
                    <a:lumMod val="65000"/>
                  </a:prstClr>
                </a:solidFill>
              </a:rPr>
              <a:t>Low Shrinkage, Optimal Tensile Properties</a:t>
            </a:r>
          </a:p>
          <a:p>
            <a:endParaRPr lang="en-US" dirty="0">
              <a:solidFill>
                <a:prstClr val="black"/>
              </a:solidFill>
            </a:endParaRPr>
          </a:p>
        </p:txBody>
      </p:sp>
    </p:spTree>
    <p:extLst>
      <p:ext uri="{BB962C8B-B14F-4D97-AF65-F5344CB8AC3E}">
        <p14:creationId xmlns:p14="http://schemas.microsoft.com/office/powerpoint/2010/main" val="4294330066"/>
      </p:ext>
    </p:extLst>
  </p:cSld>
  <p:clrMapOvr>
    <a:masterClrMapping/>
  </p:clrMapOvr>
  <p:transition spd="med">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635219"/>
          </a:xfrm>
        </p:spPr>
        <p:txBody>
          <a:bodyPr/>
          <a:lstStyle/>
          <a:p>
            <a:pPr algn="ctr" eaLnBrk="1" hangingPunct="1"/>
            <a:r>
              <a:rPr lang="en-US" altLang="en-US" sz="2400" dirty="0" smtClean="0"/>
              <a:t>BEST Article (Spring 2018)</a:t>
            </a:r>
            <a:endParaRPr lang="en-US" altLang="en-US" sz="1600" dirty="0" smtClean="0"/>
          </a:p>
        </p:txBody>
      </p:sp>
      <p:sp>
        <p:nvSpPr>
          <p:cNvPr id="2" name="TextBox 1"/>
          <p:cNvSpPr txBox="1"/>
          <p:nvPr/>
        </p:nvSpPr>
        <p:spPr>
          <a:xfrm>
            <a:off x="201380" y="655608"/>
            <a:ext cx="8678174" cy="523220"/>
          </a:xfrm>
          <a:prstGeom prst="rect">
            <a:avLst/>
          </a:prstGeom>
          <a:noFill/>
        </p:spPr>
        <p:txBody>
          <a:bodyPr wrap="square" rtlCol="0">
            <a:spAutoFit/>
          </a:bodyPr>
          <a:lstStyle/>
          <a:p>
            <a:pPr lvl="1" algn="ctr"/>
            <a:r>
              <a:rPr lang="en-US" sz="2800" b="1" dirty="0" smtClean="0">
                <a:solidFill>
                  <a:schemeClr val="accent5">
                    <a:lumMod val="50000"/>
                  </a:schemeClr>
                </a:solidFill>
              </a:rPr>
              <a:t>Porosity: </a:t>
            </a:r>
            <a:r>
              <a:rPr lang="en-US" sz="2400" dirty="0">
                <a:solidFill>
                  <a:schemeClr val="accent5">
                    <a:lumMod val="50000"/>
                  </a:schemeClr>
                </a:solidFill>
              </a:rPr>
              <a:t>ER, CCA, DCA, RC, </a:t>
            </a:r>
            <a:r>
              <a:rPr lang="en-US" sz="2400" dirty="0" smtClean="0">
                <a:solidFill>
                  <a:schemeClr val="accent5">
                    <a:lumMod val="50000"/>
                  </a:schemeClr>
                </a:solidFill>
              </a:rPr>
              <a:t>Dendritic Shorts, </a:t>
            </a:r>
            <a:r>
              <a:rPr lang="en-US" sz="2400" dirty="0">
                <a:solidFill>
                  <a:schemeClr val="accent5">
                    <a:lumMod val="50000"/>
                  </a:schemeClr>
                </a:solidFill>
              </a:rPr>
              <a:t>Cycle Life </a:t>
            </a:r>
          </a:p>
        </p:txBody>
      </p:sp>
      <p:sp>
        <p:nvSpPr>
          <p:cNvPr id="5" name="TextBox 4"/>
          <p:cNvSpPr txBox="1"/>
          <p:nvPr/>
        </p:nvSpPr>
        <p:spPr>
          <a:xfrm>
            <a:off x="97862" y="1178828"/>
            <a:ext cx="9046137" cy="5816977"/>
          </a:xfrm>
          <a:prstGeom prst="rect">
            <a:avLst/>
          </a:prstGeom>
          <a:noFill/>
        </p:spPr>
        <p:txBody>
          <a:bodyPr wrap="square" rtlCol="0">
            <a:spAutoFit/>
          </a:bodyPr>
          <a:lstStyle/>
          <a:p>
            <a:pPr marL="342900" indent="-342900">
              <a:buFont typeface="Arial" panose="020B0604020202020204" pitchFamily="34" charset="0"/>
              <a:buChar char="•"/>
            </a:pPr>
            <a:endParaRPr lang="en-US" sz="2400" dirty="0" smtClean="0">
              <a:solidFill>
                <a:schemeClr val="accent5">
                  <a:lumMod val="50000"/>
                </a:schemeClr>
              </a:solidFill>
            </a:endParaRPr>
          </a:p>
          <a:p>
            <a:pPr marL="342900" indent="-342900">
              <a:buFont typeface="Arial" panose="020B0604020202020204" pitchFamily="34" charset="0"/>
              <a:buChar char="•"/>
            </a:pPr>
            <a:r>
              <a:rPr lang="en-US" sz="2400" dirty="0" smtClean="0">
                <a:solidFill>
                  <a:schemeClr val="accent5">
                    <a:lumMod val="50000"/>
                  </a:schemeClr>
                </a:solidFill>
              </a:rPr>
              <a:t>The article emphasizes the role of separator porosity in optimizing several battery performance parameters:</a:t>
            </a:r>
          </a:p>
          <a:p>
            <a:pPr marL="800100" lvl="1" indent="-342900">
              <a:buFont typeface="Arial" panose="020B0604020202020204" pitchFamily="34" charset="0"/>
              <a:buChar char="•"/>
            </a:pPr>
            <a:endParaRPr lang="en-US" sz="2000" b="1" dirty="0" smtClean="0">
              <a:solidFill>
                <a:schemeClr val="accent5">
                  <a:lumMod val="50000"/>
                </a:schemeClr>
              </a:solidFill>
            </a:endParaRPr>
          </a:p>
          <a:p>
            <a:pPr marL="800100" lvl="1" indent="-342900">
              <a:buFont typeface="Arial" panose="020B0604020202020204" pitchFamily="34" charset="0"/>
              <a:buChar char="•"/>
            </a:pPr>
            <a:r>
              <a:rPr lang="en-US" sz="2000" b="1" dirty="0" smtClean="0">
                <a:solidFill>
                  <a:schemeClr val="accent5">
                    <a:lumMod val="50000"/>
                  </a:schemeClr>
                </a:solidFill>
              </a:rPr>
              <a:t>Battery Internal Resistance </a:t>
            </a:r>
            <a:r>
              <a:rPr lang="en-US" sz="2000" b="1" dirty="0" smtClean="0">
                <a:solidFill>
                  <a:schemeClr val="accent5">
                    <a:lumMod val="50000"/>
                  </a:schemeClr>
                </a:solidFill>
                <a:sym typeface="Wingdings" panose="05000000000000000000" pitchFamily="2" charset="2"/>
              </a:rPr>
              <a:t> </a:t>
            </a:r>
            <a:r>
              <a:rPr lang="en-US" sz="2000" b="1" i="1" dirty="0" smtClean="0">
                <a:solidFill>
                  <a:srgbClr val="FF8901"/>
                </a:solidFill>
                <a:sym typeface="Wingdings" panose="05000000000000000000" pitchFamily="2" charset="2"/>
              </a:rPr>
              <a:t>See Below</a:t>
            </a:r>
            <a:endParaRPr lang="en-US" sz="2000" b="1" dirty="0" smtClean="0">
              <a:solidFill>
                <a:srgbClr val="FF8901"/>
              </a:solidFill>
            </a:endParaRPr>
          </a:p>
          <a:p>
            <a:pPr marL="800100" lvl="1" indent="-342900">
              <a:buFont typeface="Arial" panose="020B0604020202020204" pitchFamily="34" charset="0"/>
              <a:buChar char="•"/>
            </a:pPr>
            <a:endParaRPr lang="en-US" sz="2000" b="1" dirty="0" smtClean="0">
              <a:solidFill>
                <a:schemeClr val="accent5">
                  <a:lumMod val="50000"/>
                </a:schemeClr>
              </a:solidFill>
            </a:endParaRPr>
          </a:p>
          <a:p>
            <a:pPr marL="800100" lvl="1" indent="-342900">
              <a:buFont typeface="Arial" panose="020B0604020202020204" pitchFamily="34" charset="0"/>
              <a:buChar char="•"/>
            </a:pPr>
            <a:r>
              <a:rPr lang="en-US" sz="2000" b="1" dirty="0" smtClean="0">
                <a:solidFill>
                  <a:schemeClr val="accent5">
                    <a:lumMod val="50000"/>
                  </a:schemeClr>
                </a:solidFill>
              </a:rPr>
              <a:t>Increased Cold Crank Amps (CCA)</a:t>
            </a:r>
            <a:r>
              <a:rPr lang="en-US" sz="2000" b="1" dirty="0" smtClean="0">
                <a:solidFill>
                  <a:schemeClr val="accent5">
                    <a:lumMod val="50000"/>
                  </a:schemeClr>
                </a:solidFill>
                <a:sym typeface="Wingdings" panose="05000000000000000000" pitchFamily="2" charset="2"/>
              </a:rPr>
              <a:t></a:t>
            </a:r>
            <a:r>
              <a:rPr lang="en-US" sz="2000" b="1" i="1" dirty="0" smtClean="0">
                <a:solidFill>
                  <a:srgbClr val="FF8901"/>
                </a:solidFill>
                <a:sym typeface="Wingdings" panose="05000000000000000000" pitchFamily="2" charset="2"/>
              </a:rPr>
              <a:t>Resistance</a:t>
            </a:r>
            <a:endParaRPr lang="en-US" sz="2000" b="1" i="1" dirty="0" smtClean="0">
              <a:solidFill>
                <a:srgbClr val="FF8901"/>
              </a:solidFill>
            </a:endParaRPr>
          </a:p>
          <a:p>
            <a:pPr marL="800100" lvl="1" indent="-342900">
              <a:buFont typeface="Arial" panose="020B0604020202020204" pitchFamily="34" charset="0"/>
              <a:buChar char="•"/>
            </a:pPr>
            <a:endParaRPr lang="en-US" sz="2000" b="1" dirty="0" smtClean="0">
              <a:solidFill>
                <a:schemeClr val="accent5">
                  <a:lumMod val="50000"/>
                </a:schemeClr>
              </a:solidFill>
            </a:endParaRPr>
          </a:p>
          <a:p>
            <a:pPr marL="800100" lvl="1" indent="-342900">
              <a:buFont typeface="Arial" panose="020B0604020202020204" pitchFamily="34" charset="0"/>
              <a:buChar char="•"/>
            </a:pPr>
            <a:r>
              <a:rPr lang="en-US" sz="2000" b="1" dirty="0" smtClean="0">
                <a:solidFill>
                  <a:schemeClr val="accent5">
                    <a:lumMod val="50000"/>
                  </a:schemeClr>
                </a:solidFill>
              </a:rPr>
              <a:t>Increased Dynamic Charge Acceptance (DCA)</a:t>
            </a:r>
            <a:r>
              <a:rPr lang="en-US" sz="2000" b="1" dirty="0" smtClean="0">
                <a:solidFill>
                  <a:schemeClr val="accent5">
                    <a:lumMod val="50000"/>
                  </a:schemeClr>
                </a:solidFill>
                <a:sym typeface="Wingdings" panose="05000000000000000000" pitchFamily="2" charset="2"/>
              </a:rPr>
              <a:t></a:t>
            </a:r>
            <a:r>
              <a:rPr lang="en-US" sz="2000" b="1" i="1" dirty="0" smtClean="0">
                <a:solidFill>
                  <a:srgbClr val="FF8901"/>
                </a:solidFill>
                <a:sym typeface="Wingdings" panose="05000000000000000000" pitchFamily="2" charset="2"/>
              </a:rPr>
              <a:t>Resistance</a:t>
            </a:r>
            <a:endParaRPr lang="en-US" sz="2000" b="1" i="1" dirty="0" smtClean="0">
              <a:solidFill>
                <a:srgbClr val="FF8901"/>
              </a:solidFill>
            </a:endParaRPr>
          </a:p>
          <a:p>
            <a:pPr marL="800100" lvl="1" indent="-342900">
              <a:buFont typeface="Arial" panose="020B0604020202020204" pitchFamily="34" charset="0"/>
              <a:buChar char="•"/>
            </a:pPr>
            <a:endParaRPr lang="en-US" sz="2000" b="1" dirty="0" smtClean="0">
              <a:solidFill>
                <a:schemeClr val="accent5">
                  <a:lumMod val="50000"/>
                </a:schemeClr>
              </a:solidFill>
            </a:endParaRPr>
          </a:p>
          <a:p>
            <a:pPr marL="800100" lvl="1" indent="-342900">
              <a:buFont typeface="Arial" panose="020B0604020202020204" pitchFamily="34" charset="0"/>
              <a:buChar char="•"/>
            </a:pPr>
            <a:r>
              <a:rPr lang="en-US" sz="2000" b="1" dirty="0" smtClean="0">
                <a:solidFill>
                  <a:schemeClr val="accent5">
                    <a:lumMod val="50000"/>
                  </a:schemeClr>
                </a:solidFill>
              </a:rPr>
              <a:t>Optimize Reserve Capacity (RC) </a:t>
            </a:r>
            <a:r>
              <a:rPr lang="en-US" sz="2000" b="1" dirty="0" smtClean="0">
                <a:solidFill>
                  <a:schemeClr val="accent5">
                    <a:lumMod val="50000"/>
                  </a:schemeClr>
                </a:solidFill>
                <a:sym typeface="Wingdings" panose="05000000000000000000" pitchFamily="2" charset="2"/>
              </a:rPr>
              <a:t></a:t>
            </a:r>
            <a:r>
              <a:rPr lang="en-US" sz="2000" b="1" i="1" dirty="0" smtClean="0">
                <a:solidFill>
                  <a:srgbClr val="FF8901"/>
                </a:solidFill>
                <a:sym typeface="Wingdings" panose="05000000000000000000" pitchFamily="2" charset="2"/>
              </a:rPr>
              <a:t>Acid Displacement</a:t>
            </a:r>
            <a:r>
              <a:rPr lang="en-US" sz="2000" b="1" dirty="0" smtClean="0">
                <a:solidFill>
                  <a:srgbClr val="FF8901"/>
                </a:solidFill>
              </a:rPr>
              <a:t> </a:t>
            </a:r>
          </a:p>
          <a:p>
            <a:pPr marL="800100" lvl="1" indent="-342900">
              <a:buFont typeface="Arial" panose="020B0604020202020204" pitchFamily="34" charset="0"/>
              <a:buChar char="•"/>
            </a:pPr>
            <a:endParaRPr lang="en-US" sz="2000" b="1" dirty="0" smtClean="0">
              <a:solidFill>
                <a:schemeClr val="accent5">
                  <a:lumMod val="50000"/>
                </a:schemeClr>
              </a:solidFill>
            </a:endParaRPr>
          </a:p>
          <a:p>
            <a:pPr marL="800100" lvl="1" indent="-342900">
              <a:buFont typeface="Arial" panose="020B0604020202020204" pitchFamily="34" charset="0"/>
              <a:buChar char="•"/>
            </a:pPr>
            <a:r>
              <a:rPr lang="en-US" sz="2000" b="1" dirty="0" smtClean="0">
                <a:solidFill>
                  <a:schemeClr val="accent5">
                    <a:lumMod val="50000"/>
                  </a:schemeClr>
                </a:solidFill>
              </a:rPr>
              <a:t>Dendrite Protection </a:t>
            </a:r>
            <a:r>
              <a:rPr lang="en-US" sz="2000" b="1" dirty="0" smtClean="0">
                <a:solidFill>
                  <a:schemeClr val="accent5">
                    <a:lumMod val="50000"/>
                  </a:schemeClr>
                </a:solidFill>
                <a:sym typeface="Wingdings" panose="05000000000000000000" pitchFamily="2" charset="2"/>
              </a:rPr>
              <a:t></a:t>
            </a:r>
            <a:r>
              <a:rPr lang="en-US" sz="2000" b="1" i="1" dirty="0" smtClean="0">
                <a:solidFill>
                  <a:srgbClr val="FF8901"/>
                </a:solidFill>
                <a:sym typeface="Wingdings" panose="05000000000000000000" pitchFamily="2" charset="2"/>
              </a:rPr>
              <a:t>Tortuosity Factor </a:t>
            </a:r>
          </a:p>
          <a:p>
            <a:pPr marL="800100" lvl="1" indent="-342900">
              <a:buFont typeface="Arial" panose="020B0604020202020204" pitchFamily="34" charset="0"/>
              <a:buChar char="•"/>
            </a:pPr>
            <a:endParaRPr lang="en-US" sz="2000" b="1" dirty="0" smtClean="0">
              <a:solidFill>
                <a:schemeClr val="accent5">
                  <a:lumMod val="50000"/>
                </a:schemeClr>
              </a:solidFill>
              <a:sym typeface="Wingdings" panose="05000000000000000000" pitchFamily="2" charset="2"/>
            </a:endParaRPr>
          </a:p>
          <a:p>
            <a:pPr marL="800100" lvl="1" indent="-342900">
              <a:buFont typeface="Arial" panose="020B0604020202020204" pitchFamily="34" charset="0"/>
              <a:buChar char="•"/>
            </a:pPr>
            <a:r>
              <a:rPr lang="en-US" sz="2000" b="1" dirty="0" smtClean="0">
                <a:solidFill>
                  <a:schemeClr val="accent5">
                    <a:lumMod val="50000"/>
                  </a:schemeClr>
                </a:solidFill>
                <a:sym typeface="Wingdings" panose="05000000000000000000" pitchFamily="2" charset="2"/>
              </a:rPr>
              <a:t>Cycle Life (Round Trip Efficiency) </a:t>
            </a:r>
            <a:r>
              <a:rPr lang="en-US" sz="2000" b="1" i="1" dirty="0" smtClean="0">
                <a:solidFill>
                  <a:srgbClr val="FF8901"/>
                </a:solidFill>
                <a:sym typeface="Wingdings" panose="05000000000000000000" pitchFamily="2" charset="2"/>
              </a:rPr>
              <a:t>Resistance</a:t>
            </a:r>
            <a:endParaRPr lang="en-US" sz="2000" b="1" i="1" dirty="0" smtClean="0">
              <a:solidFill>
                <a:srgbClr val="FF8901"/>
              </a:solidFill>
            </a:endParaRPr>
          </a:p>
          <a:p>
            <a:pPr marL="800100" lvl="1" indent="-342900">
              <a:buFont typeface="Arial" panose="020B0604020202020204" pitchFamily="34" charset="0"/>
              <a:buChar char="•"/>
            </a:pPr>
            <a:endParaRPr lang="en-US" sz="2000" b="1" dirty="0" smtClean="0">
              <a:solidFill>
                <a:schemeClr val="accent5">
                  <a:lumMod val="50000"/>
                </a:schemeClr>
              </a:solidFill>
            </a:endParaRPr>
          </a:p>
          <a:p>
            <a:pPr lvl="1"/>
            <a:endParaRPr lang="en-US" sz="2000" b="1" dirty="0" smtClean="0">
              <a:solidFill>
                <a:schemeClr val="accent5">
                  <a:lumMod val="50000"/>
                </a:schemeClr>
              </a:solidFill>
            </a:endParaRPr>
          </a:p>
          <a:p>
            <a:pPr lvl="2"/>
            <a:endParaRPr lang="en-US" sz="2000" b="1" dirty="0">
              <a:solidFill>
                <a:schemeClr val="accent5">
                  <a:lumMod val="50000"/>
                </a:schemeClr>
              </a:solidFill>
            </a:endParaRPr>
          </a:p>
        </p:txBody>
      </p:sp>
    </p:spTree>
    <p:extLst>
      <p:ext uri="{BB962C8B-B14F-4D97-AF65-F5344CB8AC3E}">
        <p14:creationId xmlns:p14="http://schemas.microsoft.com/office/powerpoint/2010/main" val="1559688517"/>
      </p:ext>
    </p:extLst>
  </p:cSld>
  <p:clrMapOvr>
    <a:masterClrMapping/>
  </p:clrMapOvr>
  <p:transition spd="med">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635219"/>
          </a:xfrm>
        </p:spPr>
        <p:txBody>
          <a:bodyPr/>
          <a:lstStyle/>
          <a:p>
            <a:pPr algn="ctr" eaLnBrk="1" hangingPunct="1"/>
            <a:r>
              <a:rPr lang="en-US" altLang="en-US" sz="2400" dirty="0" smtClean="0"/>
              <a:t>BEST Article (Spring 2018)</a:t>
            </a:r>
            <a:endParaRPr lang="en-US" altLang="en-US" sz="1600" dirty="0" smtClean="0"/>
          </a:p>
        </p:txBody>
      </p:sp>
      <p:sp>
        <p:nvSpPr>
          <p:cNvPr id="2" name="TextBox 1"/>
          <p:cNvSpPr txBox="1"/>
          <p:nvPr/>
        </p:nvSpPr>
        <p:spPr>
          <a:xfrm>
            <a:off x="201380" y="655608"/>
            <a:ext cx="8678174" cy="523220"/>
          </a:xfrm>
          <a:prstGeom prst="rect">
            <a:avLst/>
          </a:prstGeom>
          <a:noFill/>
        </p:spPr>
        <p:txBody>
          <a:bodyPr wrap="square" rtlCol="0">
            <a:spAutoFit/>
          </a:bodyPr>
          <a:lstStyle/>
          <a:p>
            <a:pPr lvl="1" algn="ctr"/>
            <a:r>
              <a:rPr lang="en-US" sz="2800" b="1" dirty="0" smtClean="0">
                <a:solidFill>
                  <a:schemeClr val="accent5">
                    <a:lumMod val="50000"/>
                  </a:schemeClr>
                </a:solidFill>
              </a:rPr>
              <a:t>Porosity: </a:t>
            </a:r>
            <a:r>
              <a:rPr lang="en-US" sz="2400" dirty="0">
                <a:solidFill>
                  <a:schemeClr val="accent5">
                    <a:lumMod val="50000"/>
                  </a:schemeClr>
                </a:solidFill>
              </a:rPr>
              <a:t>ER, CCA, DCA, RC, </a:t>
            </a:r>
            <a:r>
              <a:rPr lang="en-US" sz="2400" dirty="0" smtClean="0">
                <a:solidFill>
                  <a:schemeClr val="accent5">
                    <a:lumMod val="50000"/>
                  </a:schemeClr>
                </a:solidFill>
              </a:rPr>
              <a:t>Dendritic Shorts, </a:t>
            </a:r>
            <a:r>
              <a:rPr lang="en-US" sz="2400" dirty="0">
                <a:solidFill>
                  <a:schemeClr val="accent5">
                    <a:lumMod val="50000"/>
                  </a:schemeClr>
                </a:solidFill>
              </a:rPr>
              <a:t>Cycle Life </a:t>
            </a:r>
          </a:p>
        </p:txBody>
      </p:sp>
      <p:sp>
        <p:nvSpPr>
          <p:cNvPr id="5" name="TextBox 4"/>
          <p:cNvSpPr txBox="1"/>
          <p:nvPr/>
        </p:nvSpPr>
        <p:spPr>
          <a:xfrm>
            <a:off x="97862" y="1178828"/>
            <a:ext cx="9046137" cy="4278094"/>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solidFill>
                  <a:schemeClr val="accent5">
                    <a:lumMod val="50000"/>
                  </a:schemeClr>
                </a:solidFill>
              </a:rPr>
              <a:t>Separator Porosity Content is a Compromise</a:t>
            </a:r>
          </a:p>
          <a:p>
            <a:pPr marL="1257300" lvl="2" indent="-342900">
              <a:buFont typeface="Arial" panose="020B0604020202020204" pitchFamily="34" charset="0"/>
              <a:buChar char="•"/>
            </a:pPr>
            <a:r>
              <a:rPr lang="en-US" sz="2000" dirty="0" smtClean="0">
                <a:solidFill>
                  <a:schemeClr val="accent5">
                    <a:lumMod val="50000"/>
                  </a:schemeClr>
                </a:solidFill>
              </a:rPr>
              <a:t>Too Much Porosity May Lead to Poor Oxidation Resistance, Poor  Puncture Resistance, Dendrite Issues &amp; Weakened Tensile Properties</a:t>
            </a:r>
          </a:p>
          <a:p>
            <a:pPr marL="1257300" lvl="2" indent="-342900">
              <a:buFont typeface="Arial" panose="020B0604020202020204" pitchFamily="34" charset="0"/>
              <a:buChar char="•"/>
            </a:pPr>
            <a:r>
              <a:rPr lang="en-US" sz="2000" dirty="0" smtClean="0">
                <a:solidFill>
                  <a:schemeClr val="accent5">
                    <a:lumMod val="50000"/>
                  </a:schemeClr>
                </a:solidFill>
              </a:rPr>
              <a:t>Too Little Porosity (or Excessive Tortuosity) May Present Multiple Issues in Battery Service, and a Potential for Longer Formation Times</a:t>
            </a:r>
          </a:p>
          <a:p>
            <a:pPr marL="1257300" lvl="2" indent="-342900">
              <a:buFont typeface="Arial" panose="020B0604020202020204" pitchFamily="34" charset="0"/>
              <a:buChar char="•"/>
            </a:pPr>
            <a:endParaRPr lang="en-US" sz="2000" dirty="0">
              <a:solidFill>
                <a:schemeClr val="accent5">
                  <a:lumMod val="50000"/>
                </a:schemeClr>
              </a:solidFill>
            </a:endParaRPr>
          </a:p>
          <a:p>
            <a:pPr marL="800100" lvl="1" indent="-342900">
              <a:buFont typeface="Arial" panose="020B0604020202020204" pitchFamily="34" charset="0"/>
              <a:buChar char="•"/>
            </a:pPr>
            <a:r>
              <a:rPr lang="en-US" sz="2400" dirty="0" smtClean="0">
                <a:solidFill>
                  <a:schemeClr val="accent5">
                    <a:lumMod val="50000"/>
                  </a:schemeClr>
                </a:solidFill>
              </a:rPr>
              <a:t>Pore Size Distribution is a Function of the Production Process</a:t>
            </a:r>
          </a:p>
          <a:p>
            <a:pPr marL="1257300" lvl="2" indent="-342900">
              <a:buFont typeface="Arial" panose="020B0604020202020204" pitchFamily="34" charset="0"/>
              <a:buChar char="•"/>
            </a:pPr>
            <a:r>
              <a:rPr lang="en-US" sz="2000" dirty="0" smtClean="0">
                <a:solidFill>
                  <a:schemeClr val="accent5">
                    <a:lumMod val="50000"/>
                  </a:schemeClr>
                </a:solidFill>
              </a:rPr>
              <a:t>Below, the pore distribution for a UHMWPE membrane at 1.8:1 Si:PE</a:t>
            </a:r>
          </a:p>
          <a:p>
            <a:pPr lvl="2"/>
            <a:endParaRPr lang="en-US" sz="2000" dirty="0" smtClean="0">
              <a:solidFill>
                <a:schemeClr val="accent5">
                  <a:lumMod val="50000"/>
                </a:schemeClr>
              </a:solidFill>
            </a:endParaRPr>
          </a:p>
          <a:p>
            <a:pPr marL="1257300" lvl="2" indent="-342900">
              <a:buFont typeface="Arial" panose="020B0604020202020204" pitchFamily="34" charset="0"/>
              <a:buChar char="•"/>
            </a:pPr>
            <a:endParaRPr lang="en-US" sz="2000" dirty="0" smtClean="0">
              <a:solidFill>
                <a:schemeClr val="accent5">
                  <a:lumMod val="50000"/>
                </a:schemeClr>
              </a:solidFill>
            </a:endParaRPr>
          </a:p>
          <a:p>
            <a:pPr marL="1257300" lvl="2" indent="-342900">
              <a:buFont typeface="Arial" panose="020B0604020202020204" pitchFamily="34" charset="0"/>
              <a:buChar char="•"/>
            </a:pPr>
            <a:endParaRPr lang="en-US" sz="2000" dirty="0" smtClean="0">
              <a:solidFill>
                <a:schemeClr val="accent5">
                  <a:lumMod val="50000"/>
                </a:schemeClr>
              </a:solidFill>
            </a:endParaRPr>
          </a:p>
          <a:p>
            <a:pPr marL="1257300" lvl="2" indent="-342900">
              <a:buFont typeface="Arial" panose="020B0604020202020204" pitchFamily="34" charset="0"/>
              <a:buChar char="•"/>
            </a:pPr>
            <a:endParaRPr lang="en-US" sz="2000" dirty="0">
              <a:solidFill>
                <a:schemeClr val="accent5">
                  <a:lumMod val="50000"/>
                </a:schemeClr>
              </a:solidFill>
            </a:endParaRPr>
          </a:p>
          <a:p>
            <a:pPr lvl="2"/>
            <a:endParaRPr lang="en-US" sz="2000" dirty="0" smtClean="0">
              <a:solidFill>
                <a:schemeClr val="accent5">
                  <a:lumMod val="50000"/>
                </a:schemeClr>
              </a:solidFill>
            </a:endParaRPr>
          </a:p>
        </p:txBody>
      </p:sp>
      <p:pic>
        <p:nvPicPr>
          <p:cNvPr id="7" name="Picture 6"/>
          <p:cNvPicPr>
            <a:picLocks noChangeAspect="1"/>
          </p:cNvPicPr>
          <p:nvPr/>
        </p:nvPicPr>
        <p:blipFill>
          <a:blip r:embed="rId2"/>
          <a:stretch>
            <a:fillRect/>
          </a:stretch>
        </p:blipFill>
        <p:spPr>
          <a:xfrm>
            <a:off x="274704" y="3977802"/>
            <a:ext cx="8531525" cy="2724922"/>
          </a:xfrm>
          <a:prstGeom prst="rect">
            <a:avLst/>
          </a:prstGeom>
          <a:ln w="19050">
            <a:solidFill>
              <a:schemeClr val="tx1"/>
            </a:solidFill>
          </a:ln>
        </p:spPr>
      </p:pic>
    </p:spTree>
    <p:extLst>
      <p:ext uri="{BB962C8B-B14F-4D97-AF65-F5344CB8AC3E}">
        <p14:creationId xmlns:p14="http://schemas.microsoft.com/office/powerpoint/2010/main" val="2614205248"/>
      </p:ext>
    </p:extLst>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441422"/>
          </a:xfrm>
        </p:spPr>
        <p:txBody>
          <a:bodyPr/>
          <a:lstStyle/>
          <a:p>
            <a:pPr algn="ctr" eaLnBrk="1" hangingPunct="1"/>
            <a:r>
              <a:rPr lang="en-US" altLang="en-US" sz="2400" dirty="0" smtClean="0"/>
              <a:t>BEST Article (Spring 2018)</a:t>
            </a:r>
            <a:endParaRPr lang="en-US" altLang="en-US" sz="1600" dirty="0" smtClean="0"/>
          </a:p>
        </p:txBody>
      </p:sp>
      <p:sp>
        <p:nvSpPr>
          <p:cNvPr id="4" name="TextBox 3"/>
          <p:cNvSpPr txBox="1"/>
          <p:nvPr/>
        </p:nvSpPr>
        <p:spPr>
          <a:xfrm>
            <a:off x="112144" y="948906"/>
            <a:ext cx="8893834" cy="5170646"/>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4472C4">
                    <a:lumMod val="50000"/>
                  </a:srgbClr>
                </a:solidFill>
              </a:rPr>
              <a:t>Key Separator Design Considerations</a:t>
            </a:r>
          </a:p>
          <a:p>
            <a:pPr marL="800100" lvl="1" indent="-342900">
              <a:buFont typeface="Arial" panose="020B0604020202020204" pitchFamily="34" charset="0"/>
              <a:buChar char="•"/>
            </a:pPr>
            <a:endParaRPr lang="en-US" sz="2800" b="1" dirty="0" smtClean="0">
              <a:solidFill>
                <a:srgbClr val="4472C4">
                  <a:lumMod val="50000"/>
                </a:srgbClr>
              </a:solidFill>
            </a:endParaRPr>
          </a:p>
          <a:p>
            <a:pPr marL="800100" lvl="1" indent="-342900">
              <a:buFont typeface="Arial" panose="020B0604020202020204" pitchFamily="34" charset="0"/>
              <a:buChar char="•"/>
            </a:pPr>
            <a:r>
              <a:rPr lang="en-US" sz="2800" b="1" dirty="0" smtClean="0">
                <a:solidFill>
                  <a:schemeClr val="bg1">
                    <a:lumMod val="65000"/>
                  </a:schemeClr>
                </a:solidFill>
              </a:rPr>
              <a:t>Profile </a:t>
            </a:r>
            <a:r>
              <a:rPr lang="en-US" sz="2800" b="1" dirty="0">
                <a:solidFill>
                  <a:schemeClr val="bg1">
                    <a:lumMod val="65000"/>
                  </a:schemeClr>
                </a:solidFill>
              </a:rPr>
              <a:t>Design: </a:t>
            </a:r>
            <a:r>
              <a:rPr lang="en-US" sz="2000" dirty="0">
                <a:solidFill>
                  <a:schemeClr val="bg1">
                    <a:lumMod val="65000"/>
                  </a:schemeClr>
                </a:solidFill>
              </a:rPr>
              <a:t>Acid Displacement, Stratification, Paste Retention</a:t>
            </a:r>
          </a:p>
          <a:p>
            <a:pPr marL="800100" lvl="1" indent="-342900">
              <a:buFont typeface="Arial" panose="020B0604020202020204" pitchFamily="34" charset="0"/>
              <a:buChar char="•"/>
            </a:pPr>
            <a:endParaRPr lang="en-US" sz="2800" b="1" dirty="0" smtClean="0">
              <a:solidFill>
                <a:srgbClr val="4472C4">
                  <a:lumMod val="50000"/>
                </a:srgbClr>
              </a:solidFill>
            </a:endParaRPr>
          </a:p>
          <a:p>
            <a:pPr marL="800100" lvl="1" indent="-342900">
              <a:buFont typeface="Arial" panose="020B0604020202020204" pitchFamily="34" charset="0"/>
              <a:buChar char="•"/>
            </a:pPr>
            <a:r>
              <a:rPr lang="en-US" sz="2800" b="1" dirty="0" smtClean="0">
                <a:solidFill>
                  <a:schemeClr val="bg1">
                    <a:lumMod val="65000"/>
                  </a:schemeClr>
                </a:solidFill>
              </a:rPr>
              <a:t>Chemical </a:t>
            </a:r>
            <a:r>
              <a:rPr lang="en-US" sz="2800" b="1" dirty="0">
                <a:solidFill>
                  <a:schemeClr val="bg1">
                    <a:lumMod val="65000"/>
                  </a:schemeClr>
                </a:solidFill>
              </a:rPr>
              <a:t>Additives: </a:t>
            </a:r>
            <a:r>
              <a:rPr lang="en-US" sz="2000" dirty="0">
                <a:solidFill>
                  <a:schemeClr val="bg1">
                    <a:lumMod val="65000"/>
                  </a:schemeClr>
                </a:solidFill>
              </a:rPr>
              <a:t>Water Loss (Overvoltage), Antimony Transfer</a:t>
            </a:r>
          </a:p>
          <a:p>
            <a:pPr marL="800100" lvl="1" indent="-342900">
              <a:buFont typeface="Arial" panose="020B0604020202020204" pitchFamily="34" charset="0"/>
              <a:buChar char="•"/>
            </a:pPr>
            <a:endParaRPr lang="en-US" sz="2800" b="1" dirty="0" smtClean="0">
              <a:solidFill>
                <a:prstClr val="white">
                  <a:lumMod val="65000"/>
                </a:prstClr>
              </a:solidFill>
            </a:endParaRPr>
          </a:p>
          <a:p>
            <a:pPr marL="800100" lvl="1" indent="-342900">
              <a:buFont typeface="Arial" panose="020B0604020202020204" pitchFamily="34" charset="0"/>
              <a:buChar char="•"/>
            </a:pPr>
            <a:r>
              <a:rPr lang="en-US" sz="2800" b="1" dirty="0" smtClean="0">
                <a:solidFill>
                  <a:schemeClr val="bg1">
                    <a:lumMod val="65000"/>
                  </a:schemeClr>
                </a:solidFill>
              </a:rPr>
              <a:t>Porosity: </a:t>
            </a:r>
            <a:r>
              <a:rPr lang="en-US" sz="2000" dirty="0">
                <a:solidFill>
                  <a:schemeClr val="bg1">
                    <a:lumMod val="65000"/>
                  </a:schemeClr>
                </a:solidFill>
              </a:rPr>
              <a:t>ER, CCA, DCA, RC, </a:t>
            </a:r>
            <a:r>
              <a:rPr lang="en-US" sz="2000" dirty="0" smtClean="0">
                <a:solidFill>
                  <a:schemeClr val="bg1">
                    <a:lumMod val="65000"/>
                  </a:schemeClr>
                </a:solidFill>
              </a:rPr>
              <a:t>Dendritic Shorts, </a:t>
            </a:r>
            <a:r>
              <a:rPr lang="en-US" sz="2000" dirty="0">
                <a:solidFill>
                  <a:schemeClr val="bg1">
                    <a:lumMod val="65000"/>
                  </a:schemeClr>
                </a:solidFill>
              </a:rPr>
              <a:t>Cycle Life </a:t>
            </a:r>
          </a:p>
          <a:p>
            <a:pPr marL="800100" lvl="1" indent="-342900">
              <a:buFont typeface="Arial" panose="020B0604020202020204" pitchFamily="34" charset="0"/>
              <a:buChar char="•"/>
            </a:pPr>
            <a:endParaRPr lang="en-US" sz="2800" b="1" dirty="0" smtClean="0">
              <a:solidFill>
                <a:prstClr val="white">
                  <a:lumMod val="65000"/>
                </a:prstClr>
              </a:solidFill>
            </a:endParaRPr>
          </a:p>
          <a:p>
            <a:pPr marL="800100" lvl="1" indent="-342900">
              <a:buFont typeface="Arial" panose="020B0604020202020204" pitchFamily="34" charset="0"/>
              <a:buChar char="•"/>
            </a:pPr>
            <a:r>
              <a:rPr lang="en-US" sz="2800" b="1" dirty="0" smtClean="0">
                <a:solidFill>
                  <a:schemeClr val="accent1">
                    <a:lumMod val="50000"/>
                  </a:schemeClr>
                </a:solidFill>
              </a:rPr>
              <a:t>Battery </a:t>
            </a:r>
            <a:r>
              <a:rPr lang="en-US" sz="2800" b="1" dirty="0">
                <a:solidFill>
                  <a:schemeClr val="accent1">
                    <a:lumMod val="50000"/>
                  </a:schemeClr>
                </a:solidFill>
              </a:rPr>
              <a:t>Manufacturing Costs:</a:t>
            </a:r>
            <a:r>
              <a:rPr lang="en-US" sz="2800" dirty="0">
                <a:solidFill>
                  <a:schemeClr val="accent1">
                    <a:lumMod val="50000"/>
                  </a:schemeClr>
                </a:solidFill>
              </a:rPr>
              <a:t> </a:t>
            </a:r>
            <a:r>
              <a:rPr lang="en-US" sz="2000" dirty="0">
                <a:solidFill>
                  <a:schemeClr val="accent1">
                    <a:lumMod val="50000"/>
                  </a:schemeClr>
                </a:solidFill>
              </a:rPr>
              <a:t>Enveloping, Reduce Mossing</a:t>
            </a:r>
          </a:p>
          <a:p>
            <a:pPr marL="800100" lvl="1" indent="-342900">
              <a:buFont typeface="Arial" panose="020B0604020202020204" pitchFamily="34" charset="0"/>
              <a:buChar char="•"/>
            </a:pPr>
            <a:endParaRPr lang="en-US" sz="2800" b="1" dirty="0" smtClean="0">
              <a:solidFill>
                <a:schemeClr val="accent1">
                  <a:lumMod val="50000"/>
                </a:schemeClr>
              </a:solidFill>
            </a:endParaRPr>
          </a:p>
          <a:p>
            <a:pPr marL="800100" lvl="1" indent="-342900">
              <a:buFont typeface="Arial" panose="020B0604020202020204" pitchFamily="34" charset="0"/>
              <a:buChar char="•"/>
            </a:pPr>
            <a:r>
              <a:rPr lang="en-US" sz="2800" b="1" dirty="0" smtClean="0">
                <a:solidFill>
                  <a:schemeClr val="accent1">
                    <a:lumMod val="50000"/>
                  </a:schemeClr>
                </a:solidFill>
              </a:rPr>
              <a:t>Mechanical Strength: </a:t>
            </a:r>
            <a:r>
              <a:rPr lang="en-US" sz="2000" dirty="0" smtClean="0">
                <a:solidFill>
                  <a:schemeClr val="accent1">
                    <a:lumMod val="50000"/>
                  </a:schemeClr>
                </a:solidFill>
              </a:rPr>
              <a:t> </a:t>
            </a:r>
            <a:r>
              <a:rPr lang="en-US" sz="2000" dirty="0">
                <a:solidFill>
                  <a:schemeClr val="accent1">
                    <a:lumMod val="50000"/>
                  </a:schemeClr>
                </a:solidFill>
              </a:rPr>
              <a:t>Low Shrinkage, Optimal Tensile Properties</a:t>
            </a:r>
          </a:p>
          <a:p>
            <a:endParaRPr lang="en-US" dirty="0">
              <a:solidFill>
                <a:prstClr val="black"/>
              </a:solidFill>
            </a:endParaRPr>
          </a:p>
        </p:txBody>
      </p:sp>
    </p:spTree>
    <p:extLst>
      <p:ext uri="{BB962C8B-B14F-4D97-AF65-F5344CB8AC3E}">
        <p14:creationId xmlns:p14="http://schemas.microsoft.com/office/powerpoint/2010/main" val="3721684245"/>
      </p:ext>
    </p:extLst>
  </p:cSld>
  <p:clrMapOvr>
    <a:masterClrMapping/>
  </p:clrMapOvr>
  <p:transition spd="med">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27"/>
          <p:cNvSpPr>
            <a:spLocks noGrp="1" noChangeArrowheads="1"/>
          </p:cNvSpPr>
          <p:nvPr>
            <p:ph type="body" idx="1"/>
          </p:nvPr>
        </p:nvSpPr>
        <p:spPr>
          <a:xfrm>
            <a:off x="181155" y="1313505"/>
            <a:ext cx="8764437" cy="5440978"/>
          </a:xfrm>
        </p:spPr>
        <p:txBody>
          <a:bodyPr>
            <a:normAutofit fontScale="70000" lnSpcReduction="20000"/>
          </a:bodyPr>
          <a:lstStyle/>
          <a:p>
            <a:pPr lvl="1"/>
            <a:r>
              <a:rPr lang="en-US" altLang="en-US" sz="3800" dirty="0" smtClean="0">
                <a:solidFill>
                  <a:schemeClr val="accent5">
                    <a:lumMod val="50000"/>
                  </a:schemeClr>
                </a:solidFill>
              </a:rPr>
              <a:t>Battery &amp; Separator Manufacturing Innovation  </a:t>
            </a:r>
            <a:endParaRPr lang="en-US" altLang="en-US" sz="3800" dirty="0">
              <a:solidFill>
                <a:schemeClr val="accent5">
                  <a:lumMod val="50000"/>
                </a:schemeClr>
              </a:solidFill>
            </a:endParaRPr>
          </a:p>
          <a:p>
            <a:pPr lvl="2"/>
            <a:endParaRPr lang="en-US" altLang="en-US" dirty="0" smtClean="0">
              <a:solidFill>
                <a:schemeClr val="accent5">
                  <a:lumMod val="50000"/>
                </a:schemeClr>
              </a:solidFill>
            </a:endParaRPr>
          </a:p>
          <a:p>
            <a:pPr lvl="2"/>
            <a:r>
              <a:rPr lang="en-US" altLang="en-US" sz="3200" dirty="0" smtClean="0">
                <a:solidFill>
                  <a:schemeClr val="accent5">
                    <a:lumMod val="50000"/>
                  </a:schemeClr>
                </a:solidFill>
              </a:rPr>
              <a:t>Enveloping equipment has become faster, more efficient.</a:t>
            </a:r>
          </a:p>
          <a:p>
            <a:pPr lvl="2"/>
            <a:endParaRPr lang="en-US" altLang="en-US" sz="3200" dirty="0" smtClean="0">
              <a:solidFill>
                <a:schemeClr val="accent5">
                  <a:lumMod val="50000"/>
                </a:schemeClr>
              </a:solidFill>
            </a:endParaRPr>
          </a:p>
          <a:p>
            <a:pPr lvl="2"/>
            <a:r>
              <a:rPr lang="en-US" altLang="en-US" sz="3200" dirty="0" smtClean="0">
                <a:solidFill>
                  <a:schemeClr val="accent5">
                    <a:lumMod val="50000"/>
                  </a:schemeClr>
                </a:solidFill>
              </a:rPr>
              <a:t>Various improvements have been made in electrode fabrication</a:t>
            </a:r>
          </a:p>
          <a:p>
            <a:pPr lvl="2"/>
            <a:endParaRPr lang="en-US" altLang="en-US" sz="3200" dirty="0" smtClean="0">
              <a:solidFill>
                <a:schemeClr val="accent5">
                  <a:lumMod val="50000"/>
                </a:schemeClr>
              </a:solidFill>
            </a:endParaRPr>
          </a:p>
          <a:p>
            <a:pPr lvl="2"/>
            <a:r>
              <a:rPr lang="en-US" altLang="en-US" sz="3200" dirty="0" smtClean="0">
                <a:solidFill>
                  <a:schemeClr val="accent5">
                    <a:lumMod val="50000"/>
                  </a:schemeClr>
                </a:solidFill>
              </a:rPr>
              <a:t>Separator manufacturers have kept pace; working with manufacturers to optimize stiffness &amp; profile design as well as puncture and tensile properties</a:t>
            </a:r>
          </a:p>
          <a:p>
            <a:pPr lvl="2"/>
            <a:endParaRPr lang="en-US" altLang="en-US" sz="3200" dirty="0" smtClean="0">
              <a:solidFill>
                <a:schemeClr val="accent5">
                  <a:lumMod val="50000"/>
                </a:schemeClr>
              </a:solidFill>
            </a:endParaRPr>
          </a:p>
          <a:p>
            <a:pPr lvl="2"/>
            <a:r>
              <a:rPr lang="en-US" altLang="en-US" sz="3200" dirty="0" smtClean="0">
                <a:solidFill>
                  <a:schemeClr val="accent5">
                    <a:lumMod val="50000"/>
                  </a:schemeClr>
                </a:solidFill>
              </a:rPr>
              <a:t>Separator manufacturers have also concentrated on novel concepts to produce a lower cost product offering performance in the range of more sophisticated higher price offerings.</a:t>
            </a:r>
          </a:p>
          <a:p>
            <a:pPr lvl="2"/>
            <a:endParaRPr lang="en-US" altLang="en-US" sz="3200" dirty="0" smtClean="0">
              <a:solidFill>
                <a:schemeClr val="accent5">
                  <a:lumMod val="50000"/>
                </a:schemeClr>
              </a:solidFill>
            </a:endParaRPr>
          </a:p>
          <a:p>
            <a:pPr lvl="2"/>
            <a:r>
              <a:rPr lang="en-US" altLang="en-US" sz="3200" dirty="0" smtClean="0">
                <a:solidFill>
                  <a:schemeClr val="accent5">
                    <a:lumMod val="50000"/>
                  </a:schemeClr>
                </a:solidFill>
              </a:rPr>
              <a:t>Separator raw material suppliers have been involved in innovation as well.  Silica suppliers offering engineered grades targeting low ER separators, polymer suppliers concentrating on higher molecular weights for enhanced oxidation resistance. </a:t>
            </a:r>
          </a:p>
          <a:p>
            <a:pPr lvl="2"/>
            <a:endParaRPr lang="en-US" altLang="en-US" dirty="0">
              <a:solidFill>
                <a:schemeClr val="accent5">
                  <a:lumMod val="50000"/>
                </a:schemeClr>
              </a:solidFill>
            </a:endParaRPr>
          </a:p>
          <a:p>
            <a:pPr lvl="1"/>
            <a:endParaRPr lang="en-US" altLang="en-US" dirty="0" smtClean="0">
              <a:solidFill>
                <a:schemeClr val="accent5">
                  <a:lumMod val="50000"/>
                </a:schemeClr>
              </a:solidFill>
            </a:endParaRPr>
          </a:p>
        </p:txBody>
      </p:sp>
      <p:sp>
        <p:nvSpPr>
          <p:cNvPr id="3" name="Rectangle 2"/>
          <p:cNvSpPr/>
          <p:nvPr/>
        </p:nvSpPr>
        <p:spPr>
          <a:xfrm>
            <a:off x="2715234" y="117516"/>
            <a:ext cx="3849836" cy="584775"/>
          </a:xfrm>
          <a:prstGeom prst="rect">
            <a:avLst/>
          </a:prstGeom>
        </p:spPr>
        <p:txBody>
          <a:bodyPr wrap="none">
            <a:spAutoFit/>
          </a:bodyPr>
          <a:lstStyle/>
          <a:p>
            <a:r>
              <a:rPr lang="en-US" altLang="en-US" sz="3200" b="1" dirty="0" smtClean="0">
                <a:solidFill>
                  <a:prstClr val="white"/>
                </a:solidFill>
                <a:latin typeface="Calibri Light" panose="020F0302020204030204"/>
                <a:ea typeface="+mj-ea"/>
                <a:cs typeface="+mj-cs"/>
              </a:rPr>
              <a:t>The </a:t>
            </a:r>
            <a:r>
              <a:rPr lang="en-US" altLang="en-US" sz="3200" b="1" dirty="0">
                <a:solidFill>
                  <a:prstClr val="white"/>
                </a:solidFill>
                <a:latin typeface="Calibri Light" panose="020F0302020204030204"/>
                <a:ea typeface="+mj-ea"/>
                <a:cs typeface="+mj-cs"/>
              </a:rPr>
              <a:t>4</a:t>
            </a:r>
            <a:r>
              <a:rPr lang="en-US" altLang="en-US" sz="3200" b="1" baseline="30000" dirty="0">
                <a:solidFill>
                  <a:prstClr val="white"/>
                </a:solidFill>
                <a:latin typeface="Calibri Light" panose="020F0302020204030204"/>
                <a:ea typeface="+mj-ea"/>
                <a:cs typeface="+mj-cs"/>
              </a:rPr>
              <a:t>th</a:t>
            </a:r>
            <a:r>
              <a:rPr lang="en-US" altLang="en-US" sz="3200" b="1" dirty="0">
                <a:solidFill>
                  <a:prstClr val="white"/>
                </a:solidFill>
                <a:latin typeface="Calibri Light" panose="020F0302020204030204"/>
                <a:ea typeface="+mj-ea"/>
                <a:cs typeface="+mj-cs"/>
              </a:rPr>
              <a:t> Active Material</a:t>
            </a:r>
            <a:endParaRPr lang="en-US" dirty="0"/>
          </a:p>
        </p:txBody>
      </p:sp>
      <p:sp>
        <p:nvSpPr>
          <p:cNvPr id="4" name="Rectangle 3"/>
          <p:cNvSpPr/>
          <p:nvPr/>
        </p:nvSpPr>
        <p:spPr>
          <a:xfrm>
            <a:off x="181155" y="702291"/>
            <a:ext cx="8764437" cy="523220"/>
          </a:xfrm>
          <a:prstGeom prst="rect">
            <a:avLst/>
          </a:prstGeom>
        </p:spPr>
        <p:txBody>
          <a:bodyPr wrap="square">
            <a:spAutoFit/>
          </a:bodyPr>
          <a:lstStyle/>
          <a:p>
            <a:pPr lvl="1" algn="ctr"/>
            <a:r>
              <a:rPr lang="en-US" altLang="en-US" sz="2800" b="1" dirty="0" smtClean="0">
                <a:solidFill>
                  <a:schemeClr val="accent5">
                    <a:lumMod val="50000"/>
                  </a:schemeClr>
                </a:solidFill>
              </a:rPr>
              <a:t>Battery Manufacturing / Mechanical Strength</a:t>
            </a:r>
            <a:endParaRPr lang="en-US" altLang="en-US" sz="2800" b="1" dirty="0">
              <a:solidFill>
                <a:schemeClr val="accent5">
                  <a:lumMod val="50000"/>
                </a:schemeClr>
              </a:solidFill>
            </a:endParaRPr>
          </a:p>
        </p:txBody>
      </p:sp>
    </p:spTree>
    <p:extLst>
      <p:ext uri="{BB962C8B-B14F-4D97-AF65-F5344CB8AC3E}">
        <p14:creationId xmlns:p14="http://schemas.microsoft.com/office/powerpoint/2010/main" val="3812878669"/>
      </p:ext>
    </p:extLst>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7E654C-93C0-47EC-849F-F758B9EF720A}" type="slidenum">
              <a:rPr lang="en-US" smtClean="0"/>
              <a:pPr/>
              <a:t>16</a:t>
            </a:fld>
            <a:endParaRPr lang="en-US" dirty="0"/>
          </a:p>
        </p:txBody>
      </p:sp>
      <p:sp>
        <p:nvSpPr>
          <p:cNvPr id="2" name="Subtitle 1"/>
          <p:cNvSpPr>
            <a:spLocks noGrp="1"/>
          </p:cNvSpPr>
          <p:nvPr>
            <p:ph type="subTitle" idx="1"/>
          </p:nvPr>
        </p:nvSpPr>
        <p:spPr>
          <a:xfrm>
            <a:off x="2317532" y="4343400"/>
            <a:ext cx="4240924" cy="2378075"/>
          </a:xfrm>
        </p:spPr>
        <p:txBody>
          <a:bodyPr>
            <a:noAutofit/>
          </a:bodyPr>
          <a:lstStyle/>
          <a:p>
            <a:r>
              <a:rPr lang="en-US" sz="3600" dirty="0" smtClean="0"/>
              <a:t>Separators </a:t>
            </a:r>
            <a:endParaRPr lang="en-US" sz="3600" dirty="0"/>
          </a:p>
          <a:p>
            <a:r>
              <a:rPr lang="en-US" sz="3600" dirty="0" smtClean="0"/>
              <a:t>The 4</a:t>
            </a:r>
            <a:r>
              <a:rPr lang="en-US" sz="3600" baseline="30000" dirty="0" smtClean="0"/>
              <a:t>th</a:t>
            </a:r>
            <a:r>
              <a:rPr lang="en-US" sz="3600" dirty="0" smtClean="0"/>
              <a:t> Active Material</a:t>
            </a:r>
          </a:p>
        </p:txBody>
      </p:sp>
    </p:spTree>
    <p:extLst>
      <p:ext uri="{BB962C8B-B14F-4D97-AF65-F5344CB8AC3E}">
        <p14:creationId xmlns:p14="http://schemas.microsoft.com/office/powerpoint/2010/main" val="545703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8" y="145174"/>
            <a:ext cx="7162800" cy="635219"/>
          </a:xfrm>
        </p:spPr>
        <p:txBody>
          <a:bodyPr/>
          <a:lstStyle/>
          <a:p>
            <a:pPr algn="ctr" eaLnBrk="1" hangingPunct="1"/>
            <a:r>
              <a:rPr lang="en-US" altLang="en-US" sz="3200" dirty="0" smtClean="0"/>
              <a:t>The 4</a:t>
            </a:r>
            <a:r>
              <a:rPr lang="en-US" altLang="en-US" sz="3200" baseline="30000" dirty="0" smtClean="0"/>
              <a:t>th</a:t>
            </a:r>
            <a:r>
              <a:rPr lang="en-US" altLang="en-US" sz="3200" dirty="0" smtClean="0"/>
              <a:t> Active Material</a:t>
            </a:r>
            <a:endParaRPr lang="en-US" altLang="en-US" sz="2000" dirty="0" smtClean="0"/>
          </a:p>
        </p:txBody>
      </p:sp>
      <p:sp>
        <p:nvSpPr>
          <p:cNvPr id="5123" name="Rectangle 1027"/>
          <p:cNvSpPr>
            <a:spLocks noGrp="1" noChangeArrowheads="1"/>
          </p:cNvSpPr>
          <p:nvPr>
            <p:ph type="body" idx="1"/>
          </p:nvPr>
        </p:nvSpPr>
        <p:spPr>
          <a:xfrm>
            <a:off x="1318670" y="3731357"/>
            <a:ext cx="7086600" cy="2117648"/>
          </a:xfrm>
        </p:spPr>
        <p:txBody>
          <a:bodyPr>
            <a:normAutofit/>
          </a:bodyPr>
          <a:lstStyle/>
          <a:p>
            <a:pPr lvl="1" eaLnBrk="1" hangingPunct="1"/>
            <a:r>
              <a:rPr lang="en-US" altLang="en-US" sz="4000" dirty="0" smtClean="0">
                <a:solidFill>
                  <a:schemeClr val="tx2"/>
                </a:solidFill>
              </a:rPr>
              <a:t> </a:t>
            </a:r>
            <a:r>
              <a:rPr lang="en-US" altLang="en-US" sz="3200" dirty="0" smtClean="0">
                <a:solidFill>
                  <a:schemeClr val="tx2"/>
                </a:solidFill>
              </a:rPr>
              <a:t>Battery Performance</a:t>
            </a:r>
          </a:p>
          <a:p>
            <a:pPr lvl="1" eaLnBrk="1" hangingPunct="1"/>
            <a:r>
              <a:rPr lang="en-US" altLang="en-US" sz="3200" dirty="0" smtClean="0">
                <a:solidFill>
                  <a:schemeClr val="tx2"/>
                </a:solidFill>
              </a:rPr>
              <a:t> Battery Life</a:t>
            </a:r>
          </a:p>
          <a:p>
            <a:pPr lvl="1" eaLnBrk="1" hangingPunct="1"/>
            <a:r>
              <a:rPr lang="en-US" altLang="en-US" sz="3200" dirty="0">
                <a:solidFill>
                  <a:schemeClr val="tx2"/>
                </a:solidFill>
              </a:rPr>
              <a:t> </a:t>
            </a:r>
            <a:r>
              <a:rPr lang="en-US" altLang="en-US" sz="3200" dirty="0" smtClean="0">
                <a:solidFill>
                  <a:schemeClr val="tx2"/>
                </a:solidFill>
              </a:rPr>
              <a:t>Manufacturability / Assembly</a:t>
            </a:r>
            <a:endParaRPr lang="en-US" altLang="en-US" sz="3200" dirty="0" smtClean="0">
              <a:solidFill>
                <a:srgbClr val="003399"/>
              </a:solidFill>
            </a:endParaRPr>
          </a:p>
        </p:txBody>
      </p:sp>
      <p:sp>
        <p:nvSpPr>
          <p:cNvPr id="2" name="Rectangle 1"/>
          <p:cNvSpPr/>
          <p:nvPr/>
        </p:nvSpPr>
        <p:spPr>
          <a:xfrm>
            <a:off x="276898" y="1122697"/>
            <a:ext cx="7677294" cy="2431435"/>
          </a:xfrm>
          <a:prstGeom prst="rect">
            <a:avLst/>
          </a:prstGeom>
        </p:spPr>
        <p:txBody>
          <a:bodyPr wrap="none">
            <a:spAutoFit/>
          </a:bodyPr>
          <a:lstStyle/>
          <a:p>
            <a:r>
              <a:rPr lang="en-US" sz="4400" dirty="0" smtClean="0">
                <a:solidFill>
                  <a:schemeClr val="accent5">
                    <a:lumMod val="50000"/>
                  </a:schemeClr>
                </a:solidFill>
              </a:rPr>
              <a:t>Battery Separators </a:t>
            </a:r>
          </a:p>
          <a:p>
            <a:r>
              <a:rPr lang="en-US" sz="4400" dirty="0" smtClean="0">
                <a:solidFill>
                  <a:schemeClr val="accent5">
                    <a:lumMod val="50000"/>
                  </a:schemeClr>
                </a:solidFill>
              </a:rPr>
              <a:t>              “The 4</a:t>
            </a:r>
            <a:r>
              <a:rPr lang="en-US" sz="4400" baseline="30000" dirty="0" smtClean="0">
                <a:solidFill>
                  <a:schemeClr val="accent5">
                    <a:lumMod val="50000"/>
                  </a:schemeClr>
                </a:solidFill>
              </a:rPr>
              <a:t>th</a:t>
            </a:r>
            <a:r>
              <a:rPr lang="en-US" sz="4400" dirty="0" smtClean="0">
                <a:solidFill>
                  <a:schemeClr val="accent5">
                    <a:lumMod val="50000"/>
                  </a:schemeClr>
                </a:solidFill>
              </a:rPr>
              <a:t> Active Material”</a:t>
            </a:r>
          </a:p>
          <a:p>
            <a:endParaRPr lang="en-US" sz="3200" u="sng" dirty="0" smtClean="0">
              <a:solidFill>
                <a:schemeClr val="accent5">
                  <a:lumMod val="50000"/>
                </a:schemeClr>
              </a:solidFill>
            </a:endParaRPr>
          </a:p>
          <a:p>
            <a:r>
              <a:rPr lang="en-US" sz="3200" dirty="0" smtClean="0">
                <a:solidFill>
                  <a:schemeClr val="accent5">
                    <a:lumMod val="50000"/>
                  </a:schemeClr>
                </a:solidFill>
              </a:rPr>
              <a:t>And how they impact:</a:t>
            </a:r>
            <a:endParaRPr lang="en-US" sz="3200" dirty="0">
              <a:solidFill>
                <a:schemeClr val="accent5">
                  <a:lumMod val="50000"/>
                </a:schemeClr>
              </a:solidFill>
            </a:endParaRPr>
          </a:p>
        </p:txBody>
      </p:sp>
    </p:spTree>
    <p:extLst>
      <p:ext uri="{BB962C8B-B14F-4D97-AF65-F5344CB8AC3E}">
        <p14:creationId xmlns:p14="http://schemas.microsoft.com/office/powerpoint/2010/main" val="507712367"/>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anim calcmode="lin" valueType="num">
                                      <p:cBhvr>
                                        <p:cTn id="1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27"/>
          <p:cNvSpPr>
            <a:spLocks noGrp="1" noChangeArrowheads="1"/>
          </p:cNvSpPr>
          <p:nvPr>
            <p:ph type="body" idx="1"/>
          </p:nvPr>
        </p:nvSpPr>
        <p:spPr>
          <a:xfrm>
            <a:off x="338960" y="2354317"/>
            <a:ext cx="7945820" cy="3581400"/>
          </a:xfrm>
        </p:spPr>
        <p:txBody>
          <a:bodyPr>
            <a:normAutofit/>
          </a:bodyPr>
          <a:lstStyle/>
          <a:p>
            <a:pPr lvl="2" eaLnBrk="1" hangingPunct="1"/>
            <a:r>
              <a:rPr lang="en-US" altLang="en-US" sz="3200" dirty="0" smtClean="0">
                <a:solidFill>
                  <a:schemeClr val="accent5">
                    <a:lumMod val="50000"/>
                  </a:schemeClr>
                </a:solidFill>
              </a:rPr>
              <a:t>Automotive</a:t>
            </a:r>
          </a:p>
          <a:p>
            <a:pPr lvl="3" eaLnBrk="1" hangingPunct="1"/>
            <a:r>
              <a:rPr lang="en-US" altLang="en-US" sz="2800" dirty="0" smtClean="0">
                <a:solidFill>
                  <a:schemeClr val="accent5">
                    <a:lumMod val="50000"/>
                  </a:schemeClr>
                </a:solidFill>
              </a:rPr>
              <a:t>Cranking power (Electrical Resistance)</a:t>
            </a:r>
          </a:p>
          <a:p>
            <a:pPr lvl="3" eaLnBrk="1" hangingPunct="1"/>
            <a:r>
              <a:rPr lang="en-US" altLang="en-US" sz="2800" dirty="0" smtClean="0">
                <a:solidFill>
                  <a:schemeClr val="accent5">
                    <a:lumMod val="50000"/>
                  </a:schemeClr>
                </a:solidFill>
              </a:rPr>
              <a:t>Reserve Capacity (</a:t>
            </a:r>
            <a:r>
              <a:rPr lang="en-US" altLang="en-US" sz="2800" dirty="0">
                <a:solidFill>
                  <a:schemeClr val="accent5">
                    <a:lumMod val="50000"/>
                  </a:schemeClr>
                </a:solidFill>
              </a:rPr>
              <a:t>A</a:t>
            </a:r>
            <a:r>
              <a:rPr lang="en-US" altLang="en-US" sz="2800" dirty="0" smtClean="0">
                <a:solidFill>
                  <a:schemeClr val="accent5">
                    <a:lumMod val="50000"/>
                  </a:schemeClr>
                </a:solidFill>
              </a:rPr>
              <a:t>cid </a:t>
            </a:r>
            <a:r>
              <a:rPr lang="en-US" altLang="en-US" sz="2800" dirty="0">
                <a:solidFill>
                  <a:schemeClr val="accent5">
                    <a:lumMod val="50000"/>
                  </a:schemeClr>
                </a:solidFill>
              </a:rPr>
              <a:t>D</a:t>
            </a:r>
            <a:r>
              <a:rPr lang="en-US" altLang="en-US" sz="2800" dirty="0" smtClean="0">
                <a:solidFill>
                  <a:schemeClr val="accent5">
                    <a:lumMod val="50000"/>
                  </a:schemeClr>
                </a:solidFill>
              </a:rPr>
              <a:t>isplacement)</a:t>
            </a:r>
          </a:p>
          <a:p>
            <a:pPr lvl="3" eaLnBrk="1" hangingPunct="1"/>
            <a:endParaRPr lang="en-US" altLang="en-US" sz="2800" dirty="0" smtClean="0">
              <a:solidFill>
                <a:schemeClr val="accent5">
                  <a:lumMod val="50000"/>
                </a:schemeClr>
              </a:solidFill>
            </a:endParaRPr>
          </a:p>
          <a:p>
            <a:pPr lvl="2" eaLnBrk="1" hangingPunct="1"/>
            <a:r>
              <a:rPr lang="en-US" altLang="en-US" sz="3200" dirty="0" smtClean="0">
                <a:solidFill>
                  <a:schemeClr val="accent5">
                    <a:lumMod val="50000"/>
                  </a:schemeClr>
                </a:solidFill>
              </a:rPr>
              <a:t>Deep Cycle</a:t>
            </a:r>
          </a:p>
          <a:p>
            <a:pPr lvl="3" eaLnBrk="1" hangingPunct="1"/>
            <a:r>
              <a:rPr lang="en-US" altLang="en-US" sz="2800" dirty="0" smtClean="0">
                <a:solidFill>
                  <a:schemeClr val="accent5">
                    <a:lumMod val="50000"/>
                  </a:schemeClr>
                </a:solidFill>
              </a:rPr>
              <a:t>Ah Capacity (Rib design – Height &amp; Pitch)</a:t>
            </a:r>
          </a:p>
          <a:p>
            <a:pPr lvl="3" eaLnBrk="1" hangingPunct="1"/>
            <a:r>
              <a:rPr lang="en-US" altLang="en-US" sz="2800" dirty="0" smtClean="0">
                <a:solidFill>
                  <a:schemeClr val="accent5">
                    <a:lumMod val="50000"/>
                  </a:schemeClr>
                </a:solidFill>
              </a:rPr>
              <a:t>Paste Adhesion (Rib Pitch &amp; Glass Matte)</a:t>
            </a:r>
          </a:p>
          <a:p>
            <a:pPr lvl="3" eaLnBrk="1" hangingPunct="1"/>
            <a:endParaRPr lang="en-US" altLang="en-US" dirty="0" smtClean="0">
              <a:solidFill>
                <a:srgbClr val="003399"/>
              </a:solidFill>
            </a:endParaRPr>
          </a:p>
        </p:txBody>
      </p:sp>
      <p:sp>
        <p:nvSpPr>
          <p:cNvPr id="3" name="Rectangle 2"/>
          <p:cNvSpPr/>
          <p:nvPr/>
        </p:nvSpPr>
        <p:spPr>
          <a:xfrm>
            <a:off x="2715234" y="117516"/>
            <a:ext cx="3849836" cy="584775"/>
          </a:xfrm>
          <a:prstGeom prst="rect">
            <a:avLst/>
          </a:prstGeom>
        </p:spPr>
        <p:txBody>
          <a:bodyPr wrap="none">
            <a:spAutoFit/>
          </a:bodyPr>
          <a:lstStyle/>
          <a:p>
            <a:r>
              <a:rPr lang="en-US" altLang="en-US" sz="3200" b="1" dirty="0" smtClean="0">
                <a:solidFill>
                  <a:prstClr val="white"/>
                </a:solidFill>
                <a:latin typeface="Calibri Light" panose="020F0302020204030204"/>
                <a:ea typeface="+mj-ea"/>
                <a:cs typeface="+mj-cs"/>
              </a:rPr>
              <a:t>The </a:t>
            </a:r>
            <a:r>
              <a:rPr lang="en-US" altLang="en-US" sz="3200" b="1" dirty="0">
                <a:solidFill>
                  <a:prstClr val="white"/>
                </a:solidFill>
                <a:latin typeface="Calibri Light" panose="020F0302020204030204"/>
                <a:ea typeface="+mj-ea"/>
                <a:cs typeface="+mj-cs"/>
              </a:rPr>
              <a:t>4</a:t>
            </a:r>
            <a:r>
              <a:rPr lang="en-US" altLang="en-US" sz="3200" b="1" baseline="30000" dirty="0">
                <a:solidFill>
                  <a:prstClr val="white"/>
                </a:solidFill>
                <a:latin typeface="Calibri Light" panose="020F0302020204030204"/>
                <a:ea typeface="+mj-ea"/>
                <a:cs typeface="+mj-cs"/>
              </a:rPr>
              <a:t>th</a:t>
            </a:r>
            <a:r>
              <a:rPr lang="en-US" altLang="en-US" sz="3200" b="1" dirty="0">
                <a:solidFill>
                  <a:prstClr val="white"/>
                </a:solidFill>
                <a:latin typeface="Calibri Light" panose="020F0302020204030204"/>
                <a:ea typeface="+mj-ea"/>
                <a:cs typeface="+mj-cs"/>
              </a:rPr>
              <a:t> Active Material</a:t>
            </a:r>
            <a:endParaRPr lang="en-US" dirty="0"/>
          </a:p>
        </p:txBody>
      </p:sp>
      <p:sp>
        <p:nvSpPr>
          <p:cNvPr id="4" name="Rectangle 3"/>
          <p:cNvSpPr/>
          <p:nvPr/>
        </p:nvSpPr>
        <p:spPr>
          <a:xfrm>
            <a:off x="-85397" y="1110395"/>
            <a:ext cx="5305097" cy="646331"/>
          </a:xfrm>
          <a:prstGeom prst="rect">
            <a:avLst/>
          </a:prstGeom>
        </p:spPr>
        <p:txBody>
          <a:bodyPr wrap="square">
            <a:spAutoFit/>
          </a:bodyPr>
          <a:lstStyle/>
          <a:p>
            <a:pPr lvl="1"/>
            <a:r>
              <a:rPr lang="en-US" altLang="en-US" sz="3600" u="sng" dirty="0" smtClean="0">
                <a:solidFill>
                  <a:schemeClr val="accent5">
                    <a:lumMod val="50000"/>
                  </a:schemeClr>
                </a:solidFill>
              </a:rPr>
              <a:t>Battery </a:t>
            </a:r>
            <a:r>
              <a:rPr lang="en-US" altLang="en-US" sz="3600" u="sng" dirty="0">
                <a:solidFill>
                  <a:schemeClr val="accent5">
                    <a:lumMod val="50000"/>
                  </a:schemeClr>
                </a:solidFill>
              </a:rPr>
              <a:t>Performance</a:t>
            </a:r>
          </a:p>
        </p:txBody>
      </p:sp>
    </p:spTree>
    <p:extLst>
      <p:ext uri="{BB962C8B-B14F-4D97-AF65-F5344CB8AC3E}">
        <p14:creationId xmlns:p14="http://schemas.microsoft.com/office/powerpoint/2010/main" val="2139473275"/>
      </p:ext>
    </p:extLst>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27"/>
          <p:cNvSpPr>
            <a:spLocks noGrp="1" noChangeArrowheads="1"/>
          </p:cNvSpPr>
          <p:nvPr>
            <p:ph type="body" idx="1"/>
          </p:nvPr>
        </p:nvSpPr>
        <p:spPr>
          <a:xfrm>
            <a:off x="557047" y="1703402"/>
            <a:ext cx="8413532" cy="5147441"/>
          </a:xfrm>
        </p:spPr>
        <p:txBody>
          <a:bodyPr>
            <a:normAutofit fontScale="32500" lnSpcReduction="20000"/>
          </a:bodyPr>
          <a:lstStyle/>
          <a:p>
            <a:pPr lvl="2"/>
            <a:r>
              <a:rPr lang="en-US" altLang="en-US" sz="5600" dirty="0" smtClean="0">
                <a:solidFill>
                  <a:schemeClr val="tx2"/>
                </a:solidFill>
              </a:rPr>
              <a:t> </a:t>
            </a:r>
            <a:r>
              <a:rPr lang="en-US" altLang="en-US" sz="5600" u="sng" dirty="0">
                <a:solidFill>
                  <a:schemeClr val="tx2"/>
                </a:solidFill>
              </a:rPr>
              <a:t>Short Protection</a:t>
            </a:r>
          </a:p>
          <a:p>
            <a:pPr lvl="3"/>
            <a:r>
              <a:rPr lang="en-US" altLang="en-US" sz="5600" dirty="0">
                <a:solidFill>
                  <a:schemeClr val="tx2"/>
                </a:solidFill>
              </a:rPr>
              <a:t>Puncture resistance / Abrasion </a:t>
            </a:r>
            <a:r>
              <a:rPr lang="en-US" altLang="en-US" sz="5600" dirty="0" smtClean="0">
                <a:solidFill>
                  <a:schemeClr val="tx2"/>
                </a:solidFill>
              </a:rPr>
              <a:t>resistance</a:t>
            </a:r>
          </a:p>
          <a:p>
            <a:pPr lvl="4"/>
            <a:r>
              <a:rPr lang="en-US" altLang="en-US" sz="5600" dirty="0" smtClean="0">
                <a:solidFill>
                  <a:schemeClr val="tx2"/>
                </a:solidFill>
              </a:rPr>
              <a:t>Grid wires and paste lumps</a:t>
            </a:r>
            <a:endParaRPr lang="en-US" altLang="en-US" sz="5600" dirty="0">
              <a:solidFill>
                <a:schemeClr val="tx2"/>
              </a:solidFill>
            </a:endParaRPr>
          </a:p>
          <a:p>
            <a:pPr lvl="3"/>
            <a:r>
              <a:rPr lang="en-US" altLang="en-US" sz="5600" dirty="0">
                <a:solidFill>
                  <a:schemeClr val="tx2"/>
                </a:solidFill>
              </a:rPr>
              <a:t>Hydration </a:t>
            </a:r>
            <a:r>
              <a:rPr lang="en-US" altLang="en-US" sz="5600" dirty="0" smtClean="0">
                <a:solidFill>
                  <a:schemeClr val="tx2"/>
                </a:solidFill>
              </a:rPr>
              <a:t>Short protection</a:t>
            </a:r>
          </a:p>
          <a:p>
            <a:pPr lvl="4"/>
            <a:r>
              <a:rPr lang="en-US" altLang="en-US" sz="5600" dirty="0" smtClean="0">
                <a:solidFill>
                  <a:schemeClr val="tx2"/>
                </a:solidFill>
              </a:rPr>
              <a:t>Deep Discharge – Ford “Light Bulb” Test</a:t>
            </a:r>
            <a:endParaRPr lang="en-US" altLang="en-US" sz="5600" dirty="0">
              <a:solidFill>
                <a:schemeClr val="tx2"/>
              </a:solidFill>
            </a:endParaRPr>
          </a:p>
          <a:p>
            <a:pPr lvl="2"/>
            <a:r>
              <a:rPr lang="en-US" altLang="en-US" sz="5600" dirty="0">
                <a:solidFill>
                  <a:schemeClr val="tx2"/>
                </a:solidFill>
              </a:rPr>
              <a:t> </a:t>
            </a:r>
            <a:r>
              <a:rPr lang="en-US" altLang="en-US" sz="5600" u="sng" dirty="0">
                <a:solidFill>
                  <a:schemeClr val="tx2"/>
                </a:solidFill>
              </a:rPr>
              <a:t>Gassing / Water Loss</a:t>
            </a:r>
          </a:p>
          <a:p>
            <a:pPr lvl="3"/>
            <a:r>
              <a:rPr lang="en-US" altLang="en-US" sz="5600" dirty="0">
                <a:solidFill>
                  <a:schemeClr val="tx2"/>
                </a:solidFill>
              </a:rPr>
              <a:t>Hydrogen overvoltage</a:t>
            </a:r>
          </a:p>
          <a:p>
            <a:pPr lvl="4"/>
            <a:r>
              <a:rPr lang="en-US" altLang="en-US" sz="5600" dirty="0">
                <a:solidFill>
                  <a:schemeClr val="tx2"/>
                </a:solidFill>
              </a:rPr>
              <a:t>Automotive – </a:t>
            </a:r>
            <a:r>
              <a:rPr lang="en-US" altLang="en-US" sz="5600" dirty="0" smtClean="0">
                <a:solidFill>
                  <a:schemeClr val="tx2"/>
                </a:solidFill>
              </a:rPr>
              <a:t>Water Loss (VW </a:t>
            </a:r>
            <a:r>
              <a:rPr lang="en-US" altLang="en-US" sz="5600" dirty="0">
                <a:solidFill>
                  <a:schemeClr val="tx2"/>
                </a:solidFill>
              </a:rPr>
              <a:t>Water Loss </a:t>
            </a:r>
            <a:r>
              <a:rPr lang="en-US" altLang="en-US" sz="5600" dirty="0" smtClean="0">
                <a:solidFill>
                  <a:schemeClr val="tx2"/>
                </a:solidFill>
              </a:rPr>
              <a:t>Test Spec 3g/Ah)</a:t>
            </a:r>
            <a:endParaRPr lang="en-US" altLang="en-US" sz="5600" dirty="0">
              <a:solidFill>
                <a:schemeClr val="tx2"/>
              </a:solidFill>
            </a:endParaRPr>
          </a:p>
          <a:p>
            <a:pPr lvl="4"/>
            <a:r>
              <a:rPr lang="en-US" altLang="en-US" sz="5600" dirty="0">
                <a:solidFill>
                  <a:schemeClr val="tx2"/>
                </a:solidFill>
              </a:rPr>
              <a:t>Deep Cycle – </a:t>
            </a:r>
            <a:r>
              <a:rPr lang="en-US" altLang="en-US" sz="5600" dirty="0" smtClean="0">
                <a:solidFill>
                  <a:schemeClr val="tx2"/>
                </a:solidFill>
              </a:rPr>
              <a:t>Charge Efficiency, Capacity Loss, Water Loss</a:t>
            </a:r>
            <a:endParaRPr lang="en-US" altLang="en-US" sz="4800" dirty="0">
              <a:solidFill>
                <a:schemeClr val="tx2"/>
              </a:solidFill>
            </a:endParaRPr>
          </a:p>
          <a:p>
            <a:pPr lvl="2"/>
            <a:r>
              <a:rPr lang="en-US" altLang="en-US" sz="5600" dirty="0">
                <a:solidFill>
                  <a:schemeClr val="tx2"/>
                </a:solidFill>
              </a:rPr>
              <a:t> </a:t>
            </a:r>
            <a:r>
              <a:rPr lang="en-US" altLang="en-US" sz="5600" u="sng" dirty="0">
                <a:solidFill>
                  <a:schemeClr val="tx2"/>
                </a:solidFill>
              </a:rPr>
              <a:t>Glass Matte</a:t>
            </a:r>
          </a:p>
          <a:p>
            <a:pPr lvl="3"/>
            <a:r>
              <a:rPr lang="en-US" altLang="en-US" sz="5600" dirty="0">
                <a:solidFill>
                  <a:schemeClr val="tx2"/>
                </a:solidFill>
              </a:rPr>
              <a:t>Glass mattes are used to improve battery life in deep cycle applications.  The matte </a:t>
            </a:r>
            <a:r>
              <a:rPr lang="en-US" altLang="en-US" sz="5600" dirty="0" smtClean="0">
                <a:solidFill>
                  <a:schemeClr val="tx2"/>
                </a:solidFill>
              </a:rPr>
              <a:t>holds </a:t>
            </a:r>
            <a:r>
              <a:rPr lang="en-US" altLang="en-US" sz="5600" dirty="0">
                <a:solidFill>
                  <a:schemeClr val="tx2"/>
                </a:solidFill>
              </a:rPr>
              <a:t>the </a:t>
            </a:r>
            <a:r>
              <a:rPr lang="en-US" altLang="en-US" sz="5600" dirty="0" smtClean="0">
                <a:solidFill>
                  <a:schemeClr val="tx2"/>
                </a:solidFill>
              </a:rPr>
              <a:t>PEM </a:t>
            </a:r>
            <a:r>
              <a:rPr lang="en-US" altLang="en-US" sz="5600" dirty="0">
                <a:solidFill>
                  <a:schemeClr val="tx2"/>
                </a:solidFill>
              </a:rPr>
              <a:t>to the grid thus reducing </a:t>
            </a:r>
            <a:r>
              <a:rPr lang="en-US" altLang="en-US" sz="5600" dirty="0" smtClean="0">
                <a:solidFill>
                  <a:schemeClr val="tx2"/>
                </a:solidFill>
              </a:rPr>
              <a:t>shedding and the associated capacity loss and mossing </a:t>
            </a:r>
            <a:r>
              <a:rPr lang="en-US" altLang="en-US" sz="5600" dirty="0">
                <a:solidFill>
                  <a:schemeClr val="tx2"/>
                </a:solidFill>
              </a:rPr>
              <a:t>shorts.</a:t>
            </a:r>
          </a:p>
          <a:p>
            <a:pPr lvl="2" eaLnBrk="1" hangingPunct="1"/>
            <a:r>
              <a:rPr lang="en-US" altLang="en-US" sz="5600" dirty="0" smtClean="0">
                <a:solidFill>
                  <a:schemeClr val="tx2"/>
                </a:solidFill>
              </a:rPr>
              <a:t> </a:t>
            </a:r>
            <a:r>
              <a:rPr lang="en-US" altLang="en-US" sz="5600" u="sng" dirty="0" smtClean="0">
                <a:solidFill>
                  <a:schemeClr val="tx2"/>
                </a:solidFill>
              </a:rPr>
              <a:t>Rib Pitch / Shape</a:t>
            </a:r>
          </a:p>
          <a:p>
            <a:pPr lvl="3"/>
            <a:r>
              <a:rPr lang="en-US" altLang="en-US" sz="5600" dirty="0" smtClean="0">
                <a:solidFill>
                  <a:schemeClr val="tx2"/>
                </a:solidFill>
              </a:rPr>
              <a:t>The proper rib design can extend battery life through </a:t>
            </a:r>
            <a:endParaRPr lang="en-US" altLang="en-US" sz="5600" dirty="0">
              <a:solidFill>
                <a:schemeClr val="tx2"/>
              </a:solidFill>
            </a:endParaRPr>
          </a:p>
          <a:p>
            <a:pPr lvl="2"/>
            <a:r>
              <a:rPr lang="en-US" altLang="en-US" sz="5600" u="sng" dirty="0" smtClean="0">
                <a:solidFill>
                  <a:schemeClr val="tx2"/>
                </a:solidFill>
              </a:rPr>
              <a:t>Oxidation Resistance</a:t>
            </a:r>
          </a:p>
          <a:p>
            <a:pPr lvl="3"/>
            <a:r>
              <a:rPr lang="en-US" altLang="en-US" sz="5600" dirty="0" smtClean="0">
                <a:solidFill>
                  <a:schemeClr val="tx2"/>
                </a:solidFill>
              </a:rPr>
              <a:t>A separator with poor oxidation resistance can reduce battery life when the separator becomes brittle.</a:t>
            </a:r>
          </a:p>
          <a:p>
            <a:pPr lvl="2" eaLnBrk="1" hangingPunct="1"/>
            <a:r>
              <a:rPr lang="en-US" altLang="en-US" sz="5600" dirty="0" smtClean="0">
                <a:solidFill>
                  <a:schemeClr val="tx2"/>
                </a:solidFill>
              </a:rPr>
              <a:t> </a:t>
            </a:r>
            <a:r>
              <a:rPr lang="en-US" altLang="en-US" sz="5600" u="sng" dirty="0" smtClean="0">
                <a:solidFill>
                  <a:schemeClr val="tx2"/>
                </a:solidFill>
              </a:rPr>
              <a:t>Dendrite Inhibition</a:t>
            </a:r>
          </a:p>
          <a:p>
            <a:pPr lvl="3"/>
            <a:r>
              <a:rPr lang="en-US" altLang="en-US" sz="5600" dirty="0" smtClean="0">
                <a:solidFill>
                  <a:schemeClr val="tx2"/>
                </a:solidFill>
              </a:rPr>
              <a:t>A separator that is easily penetrated will reduce battery life.</a:t>
            </a:r>
            <a:endParaRPr lang="en-US" altLang="en-US" sz="3200" dirty="0" smtClean="0">
              <a:solidFill>
                <a:schemeClr val="tx2"/>
              </a:solidFill>
            </a:endParaRPr>
          </a:p>
          <a:p>
            <a:pPr lvl="3" eaLnBrk="1" hangingPunct="1"/>
            <a:endParaRPr lang="en-US" altLang="en-US" dirty="0" smtClean="0">
              <a:solidFill>
                <a:schemeClr val="tx2"/>
              </a:solidFill>
            </a:endParaRPr>
          </a:p>
        </p:txBody>
      </p:sp>
      <p:sp>
        <p:nvSpPr>
          <p:cNvPr id="3" name="Rectangle 2"/>
          <p:cNvSpPr/>
          <p:nvPr/>
        </p:nvSpPr>
        <p:spPr>
          <a:xfrm>
            <a:off x="2715234" y="109633"/>
            <a:ext cx="3849836" cy="584775"/>
          </a:xfrm>
          <a:prstGeom prst="rect">
            <a:avLst/>
          </a:prstGeom>
        </p:spPr>
        <p:txBody>
          <a:bodyPr wrap="none">
            <a:spAutoFit/>
          </a:bodyPr>
          <a:lstStyle/>
          <a:p>
            <a:r>
              <a:rPr lang="en-US" altLang="en-US" sz="3200" b="1" dirty="0" smtClean="0">
                <a:solidFill>
                  <a:prstClr val="white"/>
                </a:solidFill>
                <a:latin typeface="Calibri Light" panose="020F0302020204030204"/>
                <a:ea typeface="+mj-ea"/>
                <a:cs typeface="+mj-cs"/>
              </a:rPr>
              <a:t>The </a:t>
            </a:r>
            <a:r>
              <a:rPr lang="en-US" altLang="en-US" sz="3200" b="1" dirty="0">
                <a:solidFill>
                  <a:prstClr val="white"/>
                </a:solidFill>
                <a:latin typeface="Calibri Light" panose="020F0302020204030204"/>
                <a:ea typeface="+mj-ea"/>
                <a:cs typeface="+mj-cs"/>
              </a:rPr>
              <a:t>4</a:t>
            </a:r>
            <a:r>
              <a:rPr lang="en-US" altLang="en-US" sz="3200" b="1" baseline="30000" dirty="0">
                <a:solidFill>
                  <a:prstClr val="white"/>
                </a:solidFill>
                <a:latin typeface="Calibri Light" panose="020F0302020204030204"/>
                <a:ea typeface="+mj-ea"/>
                <a:cs typeface="+mj-cs"/>
              </a:rPr>
              <a:t>th</a:t>
            </a:r>
            <a:r>
              <a:rPr lang="en-US" altLang="en-US" sz="3200" b="1" dirty="0">
                <a:solidFill>
                  <a:prstClr val="white"/>
                </a:solidFill>
                <a:latin typeface="Calibri Light" panose="020F0302020204030204"/>
                <a:ea typeface="+mj-ea"/>
                <a:cs typeface="+mj-cs"/>
              </a:rPr>
              <a:t> Active Material</a:t>
            </a:r>
            <a:endParaRPr lang="en-US" dirty="0"/>
          </a:p>
        </p:txBody>
      </p:sp>
      <p:sp>
        <p:nvSpPr>
          <p:cNvPr id="4" name="Rectangle 3"/>
          <p:cNvSpPr/>
          <p:nvPr/>
        </p:nvSpPr>
        <p:spPr>
          <a:xfrm>
            <a:off x="-92173" y="1057071"/>
            <a:ext cx="2878352" cy="646331"/>
          </a:xfrm>
          <a:prstGeom prst="rect">
            <a:avLst/>
          </a:prstGeom>
        </p:spPr>
        <p:txBody>
          <a:bodyPr wrap="none">
            <a:spAutoFit/>
          </a:bodyPr>
          <a:lstStyle/>
          <a:p>
            <a:pPr lvl="1"/>
            <a:r>
              <a:rPr lang="en-US" altLang="en-US" sz="3600" u="sng" dirty="0" smtClean="0">
                <a:solidFill>
                  <a:schemeClr val="tx2"/>
                </a:solidFill>
              </a:rPr>
              <a:t>Battery </a:t>
            </a:r>
            <a:r>
              <a:rPr lang="en-US" altLang="en-US" sz="3600" u="sng" dirty="0">
                <a:solidFill>
                  <a:schemeClr val="tx2"/>
                </a:solidFill>
              </a:rPr>
              <a:t>Life</a:t>
            </a:r>
          </a:p>
        </p:txBody>
      </p:sp>
    </p:spTree>
    <p:extLst>
      <p:ext uri="{BB962C8B-B14F-4D97-AF65-F5344CB8AC3E}">
        <p14:creationId xmlns:p14="http://schemas.microsoft.com/office/powerpoint/2010/main" val="1009592919"/>
      </p:ext>
    </p:extLst>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635219"/>
          </a:xfrm>
        </p:spPr>
        <p:txBody>
          <a:bodyPr/>
          <a:lstStyle/>
          <a:p>
            <a:pPr algn="ctr" eaLnBrk="1" hangingPunct="1"/>
            <a:r>
              <a:rPr lang="en-US" altLang="en-US" sz="2400" dirty="0" smtClean="0"/>
              <a:t>BEST Article (Spring 2018)</a:t>
            </a:r>
            <a:endParaRPr lang="en-US" altLang="en-US" sz="1600" dirty="0" smtClean="0"/>
          </a:p>
        </p:txBody>
      </p:sp>
      <p:sp>
        <p:nvSpPr>
          <p:cNvPr id="2" name="Rectangle 1"/>
          <p:cNvSpPr/>
          <p:nvPr/>
        </p:nvSpPr>
        <p:spPr>
          <a:xfrm>
            <a:off x="184554" y="915663"/>
            <a:ext cx="8711827" cy="6124754"/>
          </a:xfrm>
          <a:prstGeom prst="rect">
            <a:avLst/>
          </a:prstGeom>
        </p:spPr>
        <p:txBody>
          <a:bodyPr wrap="square">
            <a:spAutoFit/>
          </a:bodyPr>
          <a:lstStyle/>
          <a:p>
            <a:pPr algn="ctr"/>
            <a:r>
              <a:rPr lang="en-US" sz="3200" b="1" i="1" dirty="0" smtClean="0">
                <a:solidFill>
                  <a:schemeClr val="accent5">
                    <a:lumMod val="50000"/>
                  </a:schemeClr>
                </a:solidFill>
              </a:rPr>
              <a:t>Outline</a:t>
            </a:r>
          </a:p>
          <a:p>
            <a:pPr marL="457200" indent="-457200">
              <a:buFont typeface="Arial" panose="020B0604020202020204" pitchFamily="34" charset="0"/>
              <a:buChar char="•"/>
            </a:pPr>
            <a:r>
              <a:rPr lang="en-US" sz="2800" b="1" dirty="0" smtClean="0">
                <a:solidFill>
                  <a:schemeClr val="accent5">
                    <a:lumMod val="50000"/>
                  </a:schemeClr>
                </a:solidFill>
              </a:rPr>
              <a:t>The BEST Article Premise: Brief Synopsis</a:t>
            </a:r>
          </a:p>
          <a:p>
            <a:pPr marL="457200" indent="-457200">
              <a:buFont typeface="Arial" panose="020B0604020202020204" pitchFamily="34" charset="0"/>
              <a:buChar char="•"/>
            </a:pPr>
            <a:endParaRPr lang="en-US" sz="2800" b="1" dirty="0" smtClean="0">
              <a:solidFill>
                <a:schemeClr val="accent5">
                  <a:lumMod val="50000"/>
                </a:schemeClr>
              </a:solidFill>
            </a:endParaRPr>
          </a:p>
          <a:p>
            <a:pPr marL="457200" indent="-457200">
              <a:buFont typeface="Arial" panose="020B0604020202020204" pitchFamily="34" charset="0"/>
              <a:buChar char="•"/>
            </a:pPr>
            <a:r>
              <a:rPr lang="en-US" sz="2800" b="1" dirty="0" smtClean="0">
                <a:solidFill>
                  <a:schemeClr val="accent5">
                    <a:lumMod val="50000"/>
                  </a:schemeClr>
                </a:solidFill>
              </a:rPr>
              <a:t>Key Separator Design Considerations</a:t>
            </a:r>
          </a:p>
          <a:p>
            <a:pPr marL="800100" lvl="1" indent="-342900">
              <a:buFont typeface="Arial" panose="020B0604020202020204" pitchFamily="34" charset="0"/>
              <a:buChar char="•"/>
            </a:pPr>
            <a:r>
              <a:rPr lang="en-US" sz="2800" b="1" dirty="0" smtClean="0">
                <a:solidFill>
                  <a:schemeClr val="accent5">
                    <a:lumMod val="50000"/>
                  </a:schemeClr>
                </a:solidFill>
              </a:rPr>
              <a:t>P</a:t>
            </a:r>
            <a:r>
              <a:rPr lang="en-US" sz="2400" b="1" dirty="0" smtClean="0">
                <a:solidFill>
                  <a:schemeClr val="accent5">
                    <a:lumMod val="50000"/>
                  </a:schemeClr>
                </a:solidFill>
              </a:rPr>
              <a:t>rofile Design: </a:t>
            </a:r>
            <a:r>
              <a:rPr lang="en-US" sz="2000" dirty="0" smtClean="0">
                <a:solidFill>
                  <a:schemeClr val="accent5">
                    <a:lumMod val="50000"/>
                  </a:schemeClr>
                </a:solidFill>
              </a:rPr>
              <a:t>Acid Displacement, Stratification, Paste Retention</a:t>
            </a:r>
          </a:p>
          <a:p>
            <a:pPr marL="800100" lvl="1" indent="-342900">
              <a:buFont typeface="Arial" panose="020B0604020202020204" pitchFamily="34" charset="0"/>
              <a:buChar char="•"/>
            </a:pPr>
            <a:r>
              <a:rPr lang="en-US" sz="2400" b="1" dirty="0" smtClean="0">
                <a:solidFill>
                  <a:schemeClr val="accent5">
                    <a:lumMod val="50000"/>
                  </a:schemeClr>
                </a:solidFill>
              </a:rPr>
              <a:t>Chemical Additives: </a:t>
            </a:r>
            <a:r>
              <a:rPr lang="en-US" sz="2000" dirty="0" smtClean="0">
                <a:solidFill>
                  <a:schemeClr val="accent5">
                    <a:lumMod val="50000"/>
                  </a:schemeClr>
                </a:solidFill>
              </a:rPr>
              <a:t>Water Loss (Overvoltage), Antimony Transfer</a:t>
            </a:r>
          </a:p>
          <a:p>
            <a:pPr marL="800100" lvl="1" indent="-342900">
              <a:buFont typeface="Arial" panose="020B0604020202020204" pitchFamily="34" charset="0"/>
              <a:buChar char="•"/>
            </a:pPr>
            <a:r>
              <a:rPr lang="en-US" sz="2400" b="1" dirty="0" smtClean="0">
                <a:solidFill>
                  <a:schemeClr val="accent5">
                    <a:lumMod val="50000"/>
                  </a:schemeClr>
                </a:solidFill>
              </a:rPr>
              <a:t>Porosity: </a:t>
            </a:r>
            <a:r>
              <a:rPr lang="en-US" sz="2000" dirty="0" smtClean="0">
                <a:solidFill>
                  <a:schemeClr val="accent5">
                    <a:lumMod val="50000"/>
                  </a:schemeClr>
                </a:solidFill>
              </a:rPr>
              <a:t>ER, CCA, DCA, RC, Dendritic Shorts, Cycle Life </a:t>
            </a:r>
          </a:p>
          <a:p>
            <a:pPr marL="800100" lvl="1" indent="-342900">
              <a:buFont typeface="Arial" panose="020B0604020202020204" pitchFamily="34" charset="0"/>
              <a:buChar char="•"/>
            </a:pPr>
            <a:r>
              <a:rPr lang="en-US" sz="2400" b="1" dirty="0" smtClean="0">
                <a:solidFill>
                  <a:schemeClr val="accent5">
                    <a:lumMod val="50000"/>
                  </a:schemeClr>
                </a:solidFill>
              </a:rPr>
              <a:t>Battery Manufacturing Costs:</a:t>
            </a:r>
            <a:r>
              <a:rPr lang="en-US" sz="2400" dirty="0" smtClean="0">
                <a:solidFill>
                  <a:schemeClr val="accent5">
                    <a:lumMod val="50000"/>
                  </a:schemeClr>
                </a:solidFill>
              </a:rPr>
              <a:t> </a:t>
            </a:r>
            <a:r>
              <a:rPr lang="en-US" sz="2000" dirty="0" smtClean="0">
                <a:solidFill>
                  <a:schemeClr val="accent5">
                    <a:lumMod val="50000"/>
                  </a:schemeClr>
                </a:solidFill>
              </a:rPr>
              <a:t>Enveloping, Reduce Mossing</a:t>
            </a:r>
          </a:p>
          <a:p>
            <a:pPr marL="800100" lvl="1" indent="-342900">
              <a:buFont typeface="Arial" panose="020B0604020202020204" pitchFamily="34" charset="0"/>
              <a:buChar char="•"/>
            </a:pPr>
            <a:r>
              <a:rPr lang="en-US" sz="2400" b="1" dirty="0" smtClean="0">
                <a:solidFill>
                  <a:schemeClr val="accent5">
                    <a:lumMod val="50000"/>
                  </a:schemeClr>
                </a:solidFill>
              </a:rPr>
              <a:t>Mechanical Strength: </a:t>
            </a:r>
            <a:r>
              <a:rPr lang="en-US" sz="2400" dirty="0" smtClean="0">
                <a:solidFill>
                  <a:schemeClr val="accent5">
                    <a:lumMod val="50000"/>
                  </a:schemeClr>
                </a:solidFill>
              </a:rPr>
              <a:t> </a:t>
            </a:r>
            <a:r>
              <a:rPr lang="en-US" sz="2000" dirty="0" smtClean="0">
                <a:solidFill>
                  <a:schemeClr val="accent5">
                    <a:lumMod val="50000"/>
                  </a:schemeClr>
                </a:solidFill>
              </a:rPr>
              <a:t>Low Shrinkage, Optimal Tensile Properties</a:t>
            </a:r>
          </a:p>
          <a:p>
            <a:pPr marL="342900" indent="-342900">
              <a:buFont typeface="Arial" panose="020B0604020202020204" pitchFamily="34" charset="0"/>
              <a:buChar char="•"/>
            </a:pPr>
            <a:endParaRPr lang="en-US" sz="2000" dirty="0">
              <a:solidFill>
                <a:schemeClr val="accent5">
                  <a:lumMod val="50000"/>
                </a:schemeClr>
              </a:solidFill>
            </a:endParaRPr>
          </a:p>
          <a:p>
            <a:pPr marL="342900" indent="-342900">
              <a:buFont typeface="Arial" panose="020B0604020202020204" pitchFamily="34" charset="0"/>
              <a:buChar char="•"/>
            </a:pPr>
            <a:r>
              <a:rPr lang="en-US" sz="2800" b="1" dirty="0" smtClean="0">
                <a:solidFill>
                  <a:schemeClr val="accent5">
                    <a:lumMod val="50000"/>
                  </a:schemeClr>
                </a:solidFill>
              </a:rPr>
              <a:t>Round Table Discussion</a:t>
            </a:r>
          </a:p>
          <a:p>
            <a:pPr marL="800100" lvl="1" indent="-342900">
              <a:buFont typeface="Arial" panose="020B0604020202020204" pitchFamily="34" charset="0"/>
              <a:buChar char="•"/>
            </a:pPr>
            <a:r>
              <a:rPr lang="en-US" sz="2400" b="1" dirty="0" err="1" smtClean="0">
                <a:solidFill>
                  <a:schemeClr val="accent5">
                    <a:lumMod val="50000"/>
                  </a:schemeClr>
                </a:solidFill>
              </a:rPr>
              <a:t>Daramic</a:t>
            </a:r>
            <a:r>
              <a:rPr lang="en-US" sz="2400" b="1" dirty="0" smtClean="0">
                <a:solidFill>
                  <a:schemeClr val="accent5">
                    <a:lumMod val="50000"/>
                  </a:schemeClr>
                </a:solidFill>
              </a:rPr>
              <a:t> Focused Article Content</a:t>
            </a:r>
          </a:p>
          <a:p>
            <a:pPr marL="800100" lvl="1" indent="-342900">
              <a:buFont typeface="Arial" panose="020B0604020202020204" pitchFamily="34" charset="0"/>
              <a:buChar char="•"/>
            </a:pPr>
            <a:r>
              <a:rPr lang="en-US" sz="2400" b="1" dirty="0" err="1" smtClean="0">
                <a:solidFill>
                  <a:schemeClr val="accent5">
                    <a:lumMod val="50000"/>
                  </a:schemeClr>
                </a:solidFill>
              </a:rPr>
              <a:t>Entek</a:t>
            </a:r>
            <a:r>
              <a:rPr lang="en-US" sz="2400" b="1" dirty="0" smtClean="0">
                <a:solidFill>
                  <a:schemeClr val="accent5">
                    <a:lumMod val="50000"/>
                  </a:schemeClr>
                </a:solidFill>
              </a:rPr>
              <a:t> Focused Article Content</a:t>
            </a:r>
          </a:p>
          <a:p>
            <a:pPr marL="800100" lvl="1" indent="-342900">
              <a:buFont typeface="Arial" panose="020B0604020202020204" pitchFamily="34" charset="0"/>
              <a:buChar char="•"/>
            </a:pPr>
            <a:r>
              <a:rPr lang="en-US" sz="2400" b="1" dirty="0" smtClean="0">
                <a:solidFill>
                  <a:schemeClr val="accent5">
                    <a:lumMod val="50000"/>
                  </a:schemeClr>
                </a:solidFill>
              </a:rPr>
              <a:t>PVC &amp; AGM Focused Article Content</a:t>
            </a:r>
          </a:p>
          <a:p>
            <a:endParaRPr lang="en-US" sz="3200" dirty="0">
              <a:solidFill>
                <a:schemeClr val="accent5">
                  <a:lumMod val="50000"/>
                </a:schemeClr>
              </a:solidFill>
            </a:endParaRPr>
          </a:p>
        </p:txBody>
      </p:sp>
    </p:spTree>
    <p:extLst>
      <p:ext uri="{BB962C8B-B14F-4D97-AF65-F5344CB8AC3E}">
        <p14:creationId xmlns:p14="http://schemas.microsoft.com/office/powerpoint/2010/main" val="3451794068"/>
      </p:ext>
    </p:extLst>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27"/>
          <p:cNvSpPr>
            <a:spLocks noGrp="1" noChangeArrowheads="1"/>
          </p:cNvSpPr>
          <p:nvPr>
            <p:ph type="body" idx="1"/>
          </p:nvPr>
        </p:nvSpPr>
        <p:spPr>
          <a:xfrm>
            <a:off x="462455" y="1960180"/>
            <a:ext cx="8003627" cy="4503682"/>
          </a:xfrm>
        </p:spPr>
        <p:txBody>
          <a:bodyPr>
            <a:normAutofit fontScale="62500" lnSpcReduction="20000"/>
          </a:bodyPr>
          <a:lstStyle/>
          <a:p>
            <a:pPr lvl="2" eaLnBrk="1" hangingPunct="1"/>
            <a:r>
              <a:rPr lang="en-US" altLang="en-US" sz="3200" dirty="0" smtClean="0">
                <a:solidFill>
                  <a:schemeClr val="tx2"/>
                </a:solidFill>
              </a:rPr>
              <a:t> Envelopes</a:t>
            </a:r>
          </a:p>
          <a:p>
            <a:pPr lvl="3" eaLnBrk="1" hangingPunct="1"/>
            <a:r>
              <a:rPr lang="en-US" altLang="en-US" sz="2400" dirty="0" smtClean="0">
                <a:solidFill>
                  <a:schemeClr val="tx2"/>
                </a:solidFill>
              </a:rPr>
              <a:t>Typically PE or CF</a:t>
            </a:r>
          </a:p>
          <a:p>
            <a:pPr lvl="3" eaLnBrk="1" hangingPunct="1"/>
            <a:r>
              <a:rPr lang="en-US" altLang="en-US" sz="2400" dirty="0" smtClean="0">
                <a:solidFill>
                  <a:schemeClr val="tx2"/>
                </a:solidFill>
              </a:rPr>
              <a:t>Separators purchased by the roll</a:t>
            </a:r>
          </a:p>
          <a:p>
            <a:pPr lvl="3" eaLnBrk="1" hangingPunct="1"/>
            <a:r>
              <a:rPr lang="en-US" altLang="en-US" sz="2400" dirty="0" smtClean="0">
                <a:solidFill>
                  <a:schemeClr val="tx2"/>
                </a:solidFill>
              </a:rPr>
              <a:t>Automation - Speed and continuous processing on the plate</a:t>
            </a:r>
          </a:p>
          <a:p>
            <a:pPr lvl="3" eaLnBrk="1" hangingPunct="1"/>
            <a:r>
              <a:rPr lang="en-US" altLang="en-US" sz="2400" dirty="0" smtClean="0">
                <a:solidFill>
                  <a:schemeClr val="tx2"/>
                </a:solidFill>
              </a:rPr>
              <a:t>Land area used for crimping</a:t>
            </a:r>
          </a:p>
          <a:p>
            <a:pPr lvl="3" eaLnBrk="1" hangingPunct="1"/>
            <a:r>
              <a:rPr lang="en-US" altLang="en-US" sz="2400" dirty="0" smtClean="0">
                <a:solidFill>
                  <a:schemeClr val="tx2"/>
                </a:solidFill>
              </a:rPr>
              <a:t>More robust</a:t>
            </a:r>
          </a:p>
          <a:p>
            <a:pPr lvl="3" eaLnBrk="1" hangingPunct="1"/>
            <a:r>
              <a:rPr lang="en-US" altLang="en-US" sz="2400" dirty="0" smtClean="0">
                <a:solidFill>
                  <a:schemeClr val="tx2"/>
                </a:solidFill>
              </a:rPr>
              <a:t>Less battery scrap due to shorts</a:t>
            </a:r>
          </a:p>
          <a:p>
            <a:pPr lvl="2"/>
            <a:r>
              <a:rPr lang="en-US" altLang="en-US" sz="3200" dirty="0" smtClean="0">
                <a:solidFill>
                  <a:srgbClr val="44546A"/>
                </a:solidFill>
              </a:rPr>
              <a:t>Sleeves</a:t>
            </a:r>
          </a:p>
          <a:p>
            <a:pPr lvl="3"/>
            <a:r>
              <a:rPr lang="en-US" altLang="en-US" sz="2400" dirty="0" smtClean="0">
                <a:solidFill>
                  <a:srgbClr val="44546A"/>
                </a:solidFill>
              </a:rPr>
              <a:t>Typically PE or CF</a:t>
            </a:r>
          </a:p>
          <a:p>
            <a:pPr lvl="3"/>
            <a:r>
              <a:rPr lang="en-US" altLang="en-US" sz="2400" dirty="0" smtClean="0">
                <a:solidFill>
                  <a:srgbClr val="44546A"/>
                </a:solidFill>
              </a:rPr>
              <a:t>Separators purchased by the roll</a:t>
            </a:r>
          </a:p>
          <a:p>
            <a:pPr lvl="3"/>
            <a:r>
              <a:rPr lang="en-US" altLang="en-US" sz="2400" dirty="0" smtClean="0">
                <a:solidFill>
                  <a:srgbClr val="44546A"/>
                </a:solidFill>
              </a:rPr>
              <a:t>Automation – Sleeves made and stored</a:t>
            </a:r>
          </a:p>
          <a:p>
            <a:pPr lvl="3"/>
            <a:r>
              <a:rPr lang="en-US" altLang="en-US" sz="2400" dirty="0" smtClean="0">
                <a:solidFill>
                  <a:srgbClr val="44546A"/>
                </a:solidFill>
              </a:rPr>
              <a:t>Ultrasonic </a:t>
            </a:r>
            <a:r>
              <a:rPr lang="en-US" altLang="en-US" sz="2400" dirty="0">
                <a:solidFill>
                  <a:srgbClr val="44546A"/>
                </a:solidFill>
              </a:rPr>
              <a:t>sealing on </a:t>
            </a:r>
            <a:r>
              <a:rPr lang="en-US" altLang="en-US" sz="2400" dirty="0" smtClean="0">
                <a:solidFill>
                  <a:srgbClr val="44546A"/>
                </a:solidFill>
              </a:rPr>
              <a:t>sleeves</a:t>
            </a:r>
          </a:p>
          <a:p>
            <a:pPr lvl="3"/>
            <a:r>
              <a:rPr lang="en-US" altLang="en-US" sz="2400" dirty="0" smtClean="0">
                <a:solidFill>
                  <a:srgbClr val="44546A"/>
                </a:solidFill>
              </a:rPr>
              <a:t>More robust</a:t>
            </a:r>
            <a:endParaRPr lang="en-US" altLang="en-US" sz="2800" dirty="0" smtClean="0">
              <a:solidFill>
                <a:schemeClr val="tx2"/>
              </a:solidFill>
            </a:endParaRPr>
          </a:p>
          <a:p>
            <a:pPr lvl="2" eaLnBrk="1" hangingPunct="1"/>
            <a:r>
              <a:rPr lang="en-US" altLang="en-US" sz="3200" dirty="0" smtClean="0">
                <a:solidFill>
                  <a:schemeClr val="tx2"/>
                </a:solidFill>
              </a:rPr>
              <a:t> Leaf Separators -</a:t>
            </a:r>
          </a:p>
          <a:p>
            <a:pPr lvl="3" eaLnBrk="1" hangingPunct="1"/>
            <a:r>
              <a:rPr lang="en-US" altLang="en-US" sz="2400" dirty="0" smtClean="0">
                <a:solidFill>
                  <a:schemeClr val="tx2"/>
                </a:solidFill>
              </a:rPr>
              <a:t>Typically FS, AS and other non-PE materials</a:t>
            </a:r>
          </a:p>
          <a:p>
            <a:pPr lvl="3" eaLnBrk="1" hangingPunct="1"/>
            <a:r>
              <a:rPr lang="en-US" altLang="en-US" sz="2400" dirty="0" smtClean="0">
                <a:solidFill>
                  <a:schemeClr val="tx2"/>
                </a:solidFill>
              </a:rPr>
              <a:t>Separators purchased as cut pieces by the box</a:t>
            </a:r>
          </a:p>
          <a:p>
            <a:pPr lvl="3" eaLnBrk="1" hangingPunct="1"/>
            <a:r>
              <a:rPr lang="en-US" altLang="en-US" sz="2400" dirty="0" smtClean="0">
                <a:solidFill>
                  <a:schemeClr val="tx2"/>
                </a:solidFill>
              </a:rPr>
              <a:t>Hand stacking or Shuttle Stackers</a:t>
            </a:r>
          </a:p>
          <a:p>
            <a:pPr lvl="3" eaLnBrk="1" hangingPunct="1"/>
            <a:r>
              <a:rPr lang="en-US" altLang="en-US" sz="2400" dirty="0" smtClean="0">
                <a:solidFill>
                  <a:schemeClr val="tx2"/>
                </a:solidFill>
              </a:rPr>
              <a:t>Better for acid distribution in the cell</a:t>
            </a:r>
          </a:p>
          <a:p>
            <a:pPr lvl="3" eaLnBrk="1" hangingPunct="1"/>
            <a:r>
              <a:rPr lang="en-US" altLang="en-US" sz="2400" dirty="0" smtClean="0">
                <a:solidFill>
                  <a:schemeClr val="tx2"/>
                </a:solidFill>
              </a:rPr>
              <a:t>Cells must have “mud” rests</a:t>
            </a:r>
          </a:p>
        </p:txBody>
      </p:sp>
      <p:sp>
        <p:nvSpPr>
          <p:cNvPr id="3" name="Rectangle 2"/>
          <p:cNvSpPr/>
          <p:nvPr/>
        </p:nvSpPr>
        <p:spPr>
          <a:xfrm>
            <a:off x="2730999" y="125399"/>
            <a:ext cx="3849836" cy="584775"/>
          </a:xfrm>
          <a:prstGeom prst="rect">
            <a:avLst/>
          </a:prstGeom>
        </p:spPr>
        <p:txBody>
          <a:bodyPr wrap="none">
            <a:spAutoFit/>
          </a:bodyPr>
          <a:lstStyle/>
          <a:p>
            <a:r>
              <a:rPr lang="en-US" altLang="en-US" sz="3200" b="1" dirty="0" smtClean="0">
                <a:solidFill>
                  <a:prstClr val="white"/>
                </a:solidFill>
                <a:latin typeface="Calibri Light" panose="020F0302020204030204"/>
                <a:ea typeface="+mj-ea"/>
                <a:cs typeface="+mj-cs"/>
              </a:rPr>
              <a:t>The </a:t>
            </a:r>
            <a:r>
              <a:rPr lang="en-US" altLang="en-US" sz="3200" b="1" dirty="0">
                <a:solidFill>
                  <a:prstClr val="white"/>
                </a:solidFill>
                <a:latin typeface="Calibri Light" panose="020F0302020204030204"/>
                <a:ea typeface="+mj-ea"/>
                <a:cs typeface="+mj-cs"/>
              </a:rPr>
              <a:t>4</a:t>
            </a:r>
            <a:r>
              <a:rPr lang="en-US" altLang="en-US" sz="3200" b="1" baseline="30000" dirty="0">
                <a:solidFill>
                  <a:prstClr val="white"/>
                </a:solidFill>
                <a:latin typeface="Calibri Light" panose="020F0302020204030204"/>
                <a:ea typeface="+mj-ea"/>
                <a:cs typeface="+mj-cs"/>
              </a:rPr>
              <a:t>th</a:t>
            </a:r>
            <a:r>
              <a:rPr lang="en-US" altLang="en-US" sz="3200" b="1" dirty="0">
                <a:solidFill>
                  <a:prstClr val="white"/>
                </a:solidFill>
                <a:latin typeface="Calibri Light" panose="020F0302020204030204"/>
                <a:ea typeface="+mj-ea"/>
                <a:cs typeface="+mj-cs"/>
              </a:rPr>
              <a:t> Active Material</a:t>
            </a:r>
            <a:endParaRPr lang="en-US" dirty="0"/>
          </a:p>
        </p:txBody>
      </p:sp>
      <p:sp>
        <p:nvSpPr>
          <p:cNvPr id="4" name="Rectangle 3"/>
          <p:cNvSpPr/>
          <p:nvPr/>
        </p:nvSpPr>
        <p:spPr>
          <a:xfrm>
            <a:off x="-60498" y="1119379"/>
            <a:ext cx="6154955" cy="646331"/>
          </a:xfrm>
          <a:prstGeom prst="rect">
            <a:avLst/>
          </a:prstGeom>
        </p:spPr>
        <p:txBody>
          <a:bodyPr wrap="none">
            <a:spAutoFit/>
          </a:bodyPr>
          <a:lstStyle/>
          <a:p>
            <a:pPr lvl="1"/>
            <a:r>
              <a:rPr lang="en-US" altLang="en-US" sz="3600" u="sng" dirty="0" smtClean="0">
                <a:solidFill>
                  <a:schemeClr val="tx2"/>
                </a:solidFill>
              </a:rPr>
              <a:t>Manufacturability / Assembly</a:t>
            </a:r>
            <a:endParaRPr lang="en-US" altLang="en-US" sz="3600" u="sng" dirty="0">
              <a:solidFill>
                <a:schemeClr val="tx2"/>
              </a:solidFill>
            </a:endParaRPr>
          </a:p>
        </p:txBody>
      </p:sp>
    </p:spTree>
    <p:extLst>
      <p:ext uri="{BB962C8B-B14F-4D97-AF65-F5344CB8AC3E}">
        <p14:creationId xmlns:p14="http://schemas.microsoft.com/office/powerpoint/2010/main" val="2025478896"/>
      </p:ext>
    </p:extLst>
  </p:cSld>
  <p:clrMapOvr>
    <a:masterClrMapping/>
  </p:clrMapOvr>
  <p:transition spd="med">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7E654C-93C0-47EC-849F-F758B9EF720A}" type="slidenum">
              <a:rPr lang="en-US" smtClean="0"/>
              <a:pPr/>
              <a:t>21</a:t>
            </a:fld>
            <a:endParaRPr lang="en-US" dirty="0"/>
          </a:p>
        </p:txBody>
      </p:sp>
      <p:sp>
        <p:nvSpPr>
          <p:cNvPr id="4" name="Rectangle 3"/>
          <p:cNvSpPr/>
          <p:nvPr/>
        </p:nvSpPr>
        <p:spPr>
          <a:xfrm>
            <a:off x="2718027" y="109633"/>
            <a:ext cx="3849836" cy="584775"/>
          </a:xfrm>
          <a:prstGeom prst="rect">
            <a:avLst/>
          </a:prstGeom>
        </p:spPr>
        <p:txBody>
          <a:bodyPr wrap="none">
            <a:spAutoFit/>
          </a:bodyPr>
          <a:lstStyle/>
          <a:p>
            <a:r>
              <a:rPr lang="en-US" altLang="en-US" sz="3200" b="1" dirty="0">
                <a:solidFill>
                  <a:prstClr val="white"/>
                </a:solidFill>
                <a:latin typeface="Calibri Light" panose="020F0302020204030204"/>
                <a:ea typeface="+mj-ea"/>
                <a:cs typeface="+mj-cs"/>
              </a:rPr>
              <a:t>The 4</a:t>
            </a:r>
            <a:r>
              <a:rPr lang="en-US" altLang="en-US" sz="3200" b="1" baseline="30000" dirty="0">
                <a:solidFill>
                  <a:prstClr val="white"/>
                </a:solidFill>
                <a:latin typeface="Calibri Light" panose="020F0302020204030204"/>
                <a:ea typeface="+mj-ea"/>
                <a:cs typeface="+mj-cs"/>
              </a:rPr>
              <a:t>th</a:t>
            </a:r>
            <a:r>
              <a:rPr lang="en-US" altLang="en-US" sz="3200" b="1" dirty="0">
                <a:solidFill>
                  <a:prstClr val="white"/>
                </a:solidFill>
                <a:latin typeface="Calibri Light" panose="020F0302020204030204"/>
                <a:ea typeface="+mj-ea"/>
                <a:cs typeface="+mj-cs"/>
              </a:rPr>
              <a:t> Active Material</a:t>
            </a:r>
            <a:endParaRPr lang="en-US" dirty="0"/>
          </a:p>
        </p:txBody>
      </p:sp>
      <p:sp>
        <p:nvSpPr>
          <p:cNvPr id="5" name="Title 1"/>
          <p:cNvSpPr txBox="1">
            <a:spLocks/>
          </p:cNvSpPr>
          <p:nvPr/>
        </p:nvSpPr>
        <p:spPr>
          <a:xfrm>
            <a:off x="1110392" y="1937581"/>
            <a:ext cx="6917278" cy="2585323"/>
          </a:xfrm>
          <a:prstGeom prst="rect">
            <a:avLst/>
          </a:prstGeom>
        </p:spPr>
        <p:txBody>
          <a:bodyPr wrap="none">
            <a:spAutoFit/>
          </a:bodyPr>
          <a:lstStyle>
            <a:defPPr>
              <a:defRPr lang="en-US"/>
            </a:defPPr>
            <a:lvl1pPr>
              <a:defRPr sz="2400">
                <a:solidFill>
                  <a:schemeClr val="accent1">
                    <a:lumMod val="75000"/>
                  </a:schemeClr>
                </a:solidFill>
                <a:latin typeface="Helvetica"/>
                <a:cs typeface="Helvetica"/>
              </a:defRPr>
            </a:lvl1pPr>
          </a:lstStyle>
          <a:p>
            <a:pPr algn="ctr"/>
            <a:r>
              <a:rPr lang="en-US" sz="5400" b="1" dirty="0" smtClean="0"/>
              <a:t>Antimony Poisoning</a:t>
            </a:r>
          </a:p>
          <a:p>
            <a:pPr algn="ctr"/>
            <a:r>
              <a:rPr lang="en-US" sz="5400" b="1" dirty="0" smtClean="0"/>
              <a:t>&amp;</a:t>
            </a:r>
          </a:p>
          <a:p>
            <a:pPr algn="ctr"/>
            <a:r>
              <a:rPr lang="en-US" sz="5400" b="1" dirty="0" smtClean="0"/>
              <a:t>“The Rubber Effect”</a:t>
            </a:r>
            <a:endParaRPr lang="en-US" sz="5400" b="1" dirty="0"/>
          </a:p>
        </p:txBody>
      </p:sp>
    </p:spTree>
    <p:extLst>
      <p:ext uri="{BB962C8B-B14F-4D97-AF65-F5344CB8AC3E}">
        <p14:creationId xmlns:p14="http://schemas.microsoft.com/office/powerpoint/2010/main" val="3881341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croporous-hdr3.jpg"/>
          <p:cNvPicPr>
            <a:picLocks noChangeAspect="1"/>
          </p:cNvPicPr>
          <p:nvPr/>
        </p:nvPicPr>
        <p:blipFill>
          <a:blip r:embed="rId3"/>
          <a:stretch>
            <a:fillRect/>
          </a:stretch>
        </p:blipFill>
        <p:spPr>
          <a:xfrm>
            <a:off x="0" y="6322947"/>
            <a:ext cx="9144000" cy="535053"/>
          </a:xfrm>
          <a:prstGeom prst="rect">
            <a:avLst/>
          </a:prstGeom>
        </p:spPr>
      </p:pic>
      <p:sp>
        <p:nvSpPr>
          <p:cNvPr id="3" name="Oval 2"/>
          <p:cNvSpPr/>
          <p:nvPr/>
        </p:nvSpPr>
        <p:spPr>
          <a:xfrm>
            <a:off x="3874883" y="1388927"/>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Positive Grid Corrosion</a:t>
            </a:r>
            <a:endParaRPr lang="en-US" sz="1400" dirty="0"/>
          </a:p>
        </p:txBody>
      </p:sp>
      <p:sp>
        <p:nvSpPr>
          <p:cNvPr id="10" name="Oval 9"/>
          <p:cNvSpPr/>
          <p:nvPr/>
        </p:nvSpPr>
        <p:spPr>
          <a:xfrm>
            <a:off x="6346479" y="2390114"/>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Antimony Release from Positive Grid</a:t>
            </a:r>
            <a:endParaRPr lang="en-US" sz="1400" dirty="0"/>
          </a:p>
        </p:txBody>
      </p:sp>
      <p:sp>
        <p:nvSpPr>
          <p:cNvPr id="12" name="Oval 11"/>
          <p:cNvSpPr/>
          <p:nvPr/>
        </p:nvSpPr>
        <p:spPr>
          <a:xfrm>
            <a:off x="6346479" y="4295350"/>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Antimony </a:t>
            </a:r>
            <a:r>
              <a:rPr lang="en-US" sz="1400" dirty="0"/>
              <a:t>Deposits on </a:t>
            </a:r>
            <a:r>
              <a:rPr lang="en-US" sz="1400" dirty="0" smtClean="0"/>
              <a:t>Negative Electrode</a:t>
            </a:r>
            <a:endParaRPr lang="en-US" sz="1400" dirty="0"/>
          </a:p>
        </p:txBody>
      </p:sp>
      <p:sp>
        <p:nvSpPr>
          <p:cNvPr id="14" name="Oval 13"/>
          <p:cNvSpPr/>
          <p:nvPr/>
        </p:nvSpPr>
        <p:spPr>
          <a:xfrm>
            <a:off x="3683726" y="5158746"/>
            <a:ext cx="1811727"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Reduces Hydrogen Over-Potential Increased Gassing</a:t>
            </a:r>
            <a:endParaRPr lang="en-US" sz="1400" dirty="0"/>
          </a:p>
        </p:txBody>
      </p:sp>
      <p:sp>
        <p:nvSpPr>
          <p:cNvPr id="15" name="Oval 14"/>
          <p:cNvSpPr/>
          <p:nvPr/>
        </p:nvSpPr>
        <p:spPr>
          <a:xfrm>
            <a:off x="1403287" y="4295350"/>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Reduces Charge Efficiency of Negative Plate</a:t>
            </a:r>
            <a:endParaRPr lang="en-US" sz="1400" dirty="0"/>
          </a:p>
        </p:txBody>
      </p:sp>
      <p:sp>
        <p:nvSpPr>
          <p:cNvPr id="16" name="Oval 15"/>
          <p:cNvSpPr/>
          <p:nvPr/>
        </p:nvSpPr>
        <p:spPr>
          <a:xfrm>
            <a:off x="1403287" y="2390115"/>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Increased Charging Required</a:t>
            </a:r>
            <a:endParaRPr lang="en-US" sz="1400" dirty="0"/>
          </a:p>
        </p:txBody>
      </p:sp>
      <p:cxnSp>
        <p:nvCxnSpPr>
          <p:cNvPr id="27" name="Straight Arrow Connector 26"/>
          <p:cNvCxnSpPr>
            <a:stCxn id="3" idx="6"/>
            <a:endCxn id="10" idx="1"/>
          </p:cNvCxnSpPr>
          <p:nvPr/>
        </p:nvCxnSpPr>
        <p:spPr>
          <a:xfrm>
            <a:off x="5495453" y="1961001"/>
            <a:ext cx="1088353" cy="59667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2" idx="3"/>
            <a:endCxn id="14" idx="6"/>
          </p:cNvCxnSpPr>
          <p:nvPr/>
        </p:nvCxnSpPr>
        <p:spPr>
          <a:xfrm flipH="1">
            <a:off x="5495453" y="5271941"/>
            <a:ext cx="1088353" cy="45887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0" idx="4"/>
            <a:endCxn id="12" idx="0"/>
          </p:cNvCxnSpPr>
          <p:nvPr/>
        </p:nvCxnSpPr>
        <p:spPr>
          <a:xfrm>
            <a:off x="7156764" y="3534262"/>
            <a:ext cx="0" cy="761088"/>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4" idx="2"/>
            <a:endCxn id="15" idx="5"/>
          </p:cNvCxnSpPr>
          <p:nvPr/>
        </p:nvCxnSpPr>
        <p:spPr>
          <a:xfrm flipH="1" flipV="1">
            <a:off x="2786530" y="5271941"/>
            <a:ext cx="897196" cy="45887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6" idx="7"/>
            <a:endCxn id="3" idx="2"/>
          </p:cNvCxnSpPr>
          <p:nvPr/>
        </p:nvCxnSpPr>
        <p:spPr>
          <a:xfrm flipV="1">
            <a:off x="2786530" y="1961001"/>
            <a:ext cx="1088353" cy="596671"/>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5" idx="0"/>
            <a:endCxn id="16" idx="4"/>
          </p:cNvCxnSpPr>
          <p:nvPr/>
        </p:nvCxnSpPr>
        <p:spPr>
          <a:xfrm flipV="1">
            <a:off x="2213572" y="3534263"/>
            <a:ext cx="0" cy="761087"/>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63" name="Curved Connector 62"/>
          <p:cNvCxnSpPr>
            <a:stCxn id="16" idx="0"/>
            <a:endCxn id="66" idx="6"/>
          </p:cNvCxnSpPr>
          <p:nvPr/>
        </p:nvCxnSpPr>
        <p:spPr>
          <a:xfrm rot="16200000" flipV="1">
            <a:off x="1644851" y="1821394"/>
            <a:ext cx="429114" cy="708328"/>
          </a:xfrm>
          <a:prstGeom prst="curvedConnector2">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325915" y="1522103"/>
            <a:ext cx="1179329" cy="87779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WATER LOSS</a:t>
            </a:r>
            <a:endParaRPr lang="en-US" sz="1400" dirty="0"/>
          </a:p>
        </p:txBody>
      </p:sp>
      <p:sp>
        <p:nvSpPr>
          <p:cNvPr id="21" name="Title 1"/>
          <p:cNvSpPr txBox="1">
            <a:spLocks/>
          </p:cNvSpPr>
          <p:nvPr/>
        </p:nvSpPr>
        <p:spPr>
          <a:xfrm>
            <a:off x="512233" y="859258"/>
            <a:ext cx="2302105" cy="461665"/>
          </a:xfrm>
          <a:prstGeom prst="rect">
            <a:avLst/>
          </a:prstGeom>
        </p:spPr>
        <p:txBody>
          <a:bodyPr wrap="none">
            <a:spAutoFit/>
          </a:bodyPr>
          <a:lstStyle>
            <a:defPPr>
              <a:defRPr lang="en-US"/>
            </a:defPPr>
            <a:lvl1pPr>
              <a:defRPr sz="2400">
                <a:solidFill>
                  <a:schemeClr val="accent1">
                    <a:lumMod val="75000"/>
                  </a:schemeClr>
                </a:solidFill>
                <a:latin typeface="Helvetica"/>
                <a:cs typeface="Helvetica"/>
              </a:defRPr>
            </a:lvl1pPr>
          </a:lstStyle>
          <a:p>
            <a:r>
              <a:rPr lang="en-US" dirty="0" smtClean="0"/>
              <a:t>A Vicious Cycle</a:t>
            </a:r>
            <a:endParaRPr lang="en-US" dirty="0"/>
          </a:p>
        </p:txBody>
      </p:sp>
      <p:sp>
        <p:nvSpPr>
          <p:cNvPr id="20" name="Title 1"/>
          <p:cNvSpPr txBox="1">
            <a:spLocks/>
          </p:cNvSpPr>
          <p:nvPr/>
        </p:nvSpPr>
        <p:spPr>
          <a:xfrm>
            <a:off x="5804726" y="1401553"/>
            <a:ext cx="3172663" cy="461665"/>
          </a:xfrm>
          <a:prstGeom prst="rect">
            <a:avLst/>
          </a:prstGeom>
        </p:spPr>
        <p:txBody>
          <a:bodyPr wrap="none">
            <a:spAutoFit/>
          </a:bodyPr>
          <a:lstStyle>
            <a:defPPr>
              <a:defRPr lang="en-US"/>
            </a:defPPr>
            <a:lvl1pPr>
              <a:defRPr sz="2400">
                <a:solidFill>
                  <a:schemeClr val="accent1">
                    <a:lumMod val="75000"/>
                  </a:schemeClr>
                </a:solidFill>
                <a:latin typeface="Helvetica"/>
                <a:cs typeface="Helvetica"/>
              </a:defRPr>
            </a:lvl1pPr>
          </a:lstStyle>
          <a:p>
            <a:r>
              <a:rPr lang="en-US" b="1" dirty="0" smtClean="0"/>
              <a:t>Antimony Poisoning</a:t>
            </a:r>
            <a:endParaRPr lang="en-US" b="1" dirty="0"/>
          </a:p>
        </p:txBody>
      </p:sp>
      <p:sp>
        <p:nvSpPr>
          <p:cNvPr id="2" name="Rectangle 1"/>
          <p:cNvSpPr/>
          <p:nvPr/>
        </p:nvSpPr>
        <p:spPr>
          <a:xfrm>
            <a:off x="2733970" y="118609"/>
            <a:ext cx="3849836" cy="584775"/>
          </a:xfrm>
          <a:prstGeom prst="rect">
            <a:avLst/>
          </a:prstGeom>
        </p:spPr>
        <p:txBody>
          <a:bodyPr wrap="none">
            <a:spAutoFit/>
          </a:bodyPr>
          <a:lstStyle/>
          <a:p>
            <a:pPr lvl="0"/>
            <a:r>
              <a:rPr lang="en-US" altLang="en-US" sz="3200" b="1" dirty="0">
                <a:solidFill>
                  <a:prstClr val="white"/>
                </a:solidFill>
                <a:latin typeface="Calibri Light" panose="020F0302020204030204"/>
              </a:rPr>
              <a:t>The 4</a:t>
            </a:r>
            <a:r>
              <a:rPr lang="en-US" altLang="en-US" sz="3200" b="1" baseline="30000" dirty="0">
                <a:solidFill>
                  <a:prstClr val="white"/>
                </a:solidFill>
                <a:latin typeface="Calibri Light" panose="020F0302020204030204"/>
              </a:rPr>
              <a:t>th</a:t>
            </a:r>
            <a:r>
              <a:rPr lang="en-US" altLang="en-US" sz="3200" b="1" dirty="0">
                <a:solidFill>
                  <a:prstClr val="white"/>
                </a:solidFill>
                <a:latin typeface="Calibri Light" panose="020F0302020204030204"/>
              </a:rPr>
              <a:t> Active Material</a:t>
            </a:r>
            <a:endParaRPr lang="en-US" dirty="0">
              <a:solidFill>
                <a:prstClr val="black"/>
              </a:solidFill>
            </a:endParaRPr>
          </a:p>
        </p:txBody>
      </p:sp>
    </p:spTree>
    <p:extLst>
      <p:ext uri="{BB962C8B-B14F-4D97-AF65-F5344CB8AC3E}">
        <p14:creationId xmlns:p14="http://schemas.microsoft.com/office/powerpoint/2010/main" val="3286031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croporous-hdr3.jpg"/>
          <p:cNvPicPr>
            <a:picLocks noChangeAspect="1"/>
          </p:cNvPicPr>
          <p:nvPr/>
        </p:nvPicPr>
        <p:blipFill>
          <a:blip r:embed="rId3"/>
          <a:stretch>
            <a:fillRect/>
          </a:stretch>
        </p:blipFill>
        <p:spPr>
          <a:xfrm>
            <a:off x="0" y="6322947"/>
            <a:ext cx="9144000" cy="535053"/>
          </a:xfrm>
          <a:prstGeom prst="rect">
            <a:avLst/>
          </a:prstGeom>
        </p:spPr>
      </p:pic>
      <p:sp>
        <p:nvSpPr>
          <p:cNvPr id="3" name="Oval 2"/>
          <p:cNvSpPr/>
          <p:nvPr/>
        </p:nvSpPr>
        <p:spPr>
          <a:xfrm>
            <a:off x="3874883" y="1388927"/>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Positive Grid Corrosion</a:t>
            </a:r>
            <a:endParaRPr lang="en-US" sz="1400" dirty="0"/>
          </a:p>
        </p:txBody>
      </p:sp>
      <p:sp>
        <p:nvSpPr>
          <p:cNvPr id="10" name="Oval 9"/>
          <p:cNvSpPr/>
          <p:nvPr/>
        </p:nvSpPr>
        <p:spPr>
          <a:xfrm>
            <a:off x="6346479" y="2390114"/>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Antimony Release from Positive Grid</a:t>
            </a:r>
            <a:endParaRPr lang="en-US" sz="1400" dirty="0"/>
          </a:p>
        </p:txBody>
      </p:sp>
      <p:sp>
        <p:nvSpPr>
          <p:cNvPr id="12" name="Oval 11"/>
          <p:cNvSpPr/>
          <p:nvPr/>
        </p:nvSpPr>
        <p:spPr>
          <a:xfrm>
            <a:off x="6346479" y="4295350"/>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Antimony Deposits on Negative Electrode</a:t>
            </a:r>
            <a:endParaRPr lang="en-US" sz="1400" dirty="0"/>
          </a:p>
        </p:txBody>
      </p:sp>
      <p:sp>
        <p:nvSpPr>
          <p:cNvPr id="14" name="Oval 13"/>
          <p:cNvSpPr/>
          <p:nvPr/>
        </p:nvSpPr>
        <p:spPr>
          <a:xfrm>
            <a:off x="3730027" y="5158746"/>
            <a:ext cx="1765426"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Reduces Hydrogen Over-Potential Increased Gassing</a:t>
            </a:r>
            <a:endParaRPr lang="en-US" sz="1400" dirty="0"/>
          </a:p>
        </p:txBody>
      </p:sp>
      <p:sp>
        <p:nvSpPr>
          <p:cNvPr id="15" name="Oval 14"/>
          <p:cNvSpPr/>
          <p:nvPr/>
        </p:nvSpPr>
        <p:spPr>
          <a:xfrm>
            <a:off x="1403287" y="4295350"/>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Reduces Charge Efficiency of Negative Plate</a:t>
            </a:r>
            <a:endParaRPr lang="en-US" sz="1400" dirty="0"/>
          </a:p>
        </p:txBody>
      </p:sp>
      <p:sp>
        <p:nvSpPr>
          <p:cNvPr id="16" name="Oval 15"/>
          <p:cNvSpPr/>
          <p:nvPr/>
        </p:nvSpPr>
        <p:spPr>
          <a:xfrm>
            <a:off x="1403287" y="2390115"/>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Increased Charging Required</a:t>
            </a:r>
            <a:endParaRPr lang="en-US" sz="1400" dirty="0"/>
          </a:p>
        </p:txBody>
      </p:sp>
      <p:cxnSp>
        <p:nvCxnSpPr>
          <p:cNvPr id="27" name="Straight Arrow Connector 26"/>
          <p:cNvCxnSpPr>
            <a:stCxn id="3" idx="6"/>
            <a:endCxn id="10" idx="1"/>
          </p:cNvCxnSpPr>
          <p:nvPr/>
        </p:nvCxnSpPr>
        <p:spPr>
          <a:xfrm>
            <a:off x="5495453" y="1961001"/>
            <a:ext cx="1088353" cy="59667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2" idx="3"/>
            <a:endCxn id="14" idx="6"/>
          </p:cNvCxnSpPr>
          <p:nvPr/>
        </p:nvCxnSpPr>
        <p:spPr>
          <a:xfrm flipH="1">
            <a:off x="5495453" y="5271941"/>
            <a:ext cx="1088353" cy="45887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0" idx="4"/>
            <a:endCxn id="12" idx="0"/>
          </p:cNvCxnSpPr>
          <p:nvPr/>
        </p:nvCxnSpPr>
        <p:spPr>
          <a:xfrm>
            <a:off x="7156764" y="3534262"/>
            <a:ext cx="0" cy="761088"/>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4" idx="2"/>
            <a:endCxn id="15" idx="5"/>
          </p:cNvCxnSpPr>
          <p:nvPr/>
        </p:nvCxnSpPr>
        <p:spPr>
          <a:xfrm flipH="1" flipV="1">
            <a:off x="2786530" y="5271941"/>
            <a:ext cx="943497" cy="45887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6" idx="7"/>
            <a:endCxn id="3" idx="2"/>
          </p:cNvCxnSpPr>
          <p:nvPr/>
        </p:nvCxnSpPr>
        <p:spPr>
          <a:xfrm flipV="1">
            <a:off x="2786530" y="1961001"/>
            <a:ext cx="1088353" cy="596671"/>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5" idx="0"/>
            <a:endCxn id="16" idx="4"/>
          </p:cNvCxnSpPr>
          <p:nvPr/>
        </p:nvCxnSpPr>
        <p:spPr>
          <a:xfrm flipV="1">
            <a:off x="2213572" y="3534263"/>
            <a:ext cx="0" cy="761087"/>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63" name="Curved Connector 62"/>
          <p:cNvCxnSpPr>
            <a:stCxn id="16" idx="0"/>
            <a:endCxn id="66" idx="6"/>
          </p:cNvCxnSpPr>
          <p:nvPr/>
        </p:nvCxnSpPr>
        <p:spPr>
          <a:xfrm rot="16200000" flipV="1">
            <a:off x="1644851" y="1821394"/>
            <a:ext cx="429114" cy="708328"/>
          </a:xfrm>
          <a:prstGeom prst="curvedConnector2">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325915" y="1522103"/>
            <a:ext cx="1179329" cy="87779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WATER LOSS</a:t>
            </a:r>
            <a:endParaRPr lang="en-US" sz="1400" dirty="0"/>
          </a:p>
        </p:txBody>
      </p:sp>
      <p:sp>
        <p:nvSpPr>
          <p:cNvPr id="76" name="Multiply 75"/>
          <p:cNvSpPr/>
          <p:nvPr/>
        </p:nvSpPr>
        <p:spPr>
          <a:xfrm>
            <a:off x="5640309" y="5015205"/>
            <a:ext cx="943497" cy="972349"/>
          </a:xfrm>
          <a:prstGeom prst="mathMultiply">
            <a:avLst>
              <a:gd name="adj1" fmla="val 1327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Oval 76"/>
          <p:cNvSpPr/>
          <p:nvPr/>
        </p:nvSpPr>
        <p:spPr>
          <a:xfrm>
            <a:off x="3849984" y="3131681"/>
            <a:ext cx="1670367" cy="1566249"/>
          </a:xfrm>
          <a:prstGeom prst="ellipse">
            <a:avLst/>
          </a:prstGeom>
          <a:gradFill>
            <a:gsLst>
              <a:gs pos="0">
                <a:srgbClr val="00B050"/>
              </a:gs>
              <a:gs pos="100000">
                <a:srgbClr val="92D0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RUBBER EFFECT</a:t>
            </a:r>
            <a:endParaRPr lang="en-US" dirty="0">
              <a:solidFill>
                <a:schemeClr val="tx1"/>
              </a:solidFill>
            </a:endParaRPr>
          </a:p>
        </p:txBody>
      </p:sp>
      <p:cxnSp>
        <p:nvCxnSpPr>
          <p:cNvPr id="79" name="Straight Arrow Connector 78"/>
          <p:cNvCxnSpPr>
            <a:stCxn id="77" idx="5"/>
            <a:endCxn id="76" idx="0"/>
          </p:cNvCxnSpPr>
          <p:nvPr/>
        </p:nvCxnSpPr>
        <p:spPr>
          <a:xfrm>
            <a:off x="5275731" y="4468558"/>
            <a:ext cx="591182" cy="780181"/>
          </a:xfrm>
          <a:prstGeom prst="straightConnector1">
            <a:avLst/>
          </a:prstGeom>
          <a:ln w="635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4612740" y="1410612"/>
            <a:ext cx="5180519" cy="461665"/>
          </a:xfrm>
          <a:prstGeom prst="rect">
            <a:avLst/>
          </a:prstGeom>
        </p:spPr>
        <p:txBody>
          <a:bodyPr wrap="square">
            <a:spAutoFit/>
          </a:bodyPr>
          <a:lstStyle>
            <a:defPPr>
              <a:defRPr lang="en-US"/>
            </a:defPPr>
            <a:lvl1pPr>
              <a:defRPr sz="2400">
                <a:solidFill>
                  <a:schemeClr val="accent1">
                    <a:lumMod val="75000"/>
                  </a:schemeClr>
                </a:solidFill>
                <a:latin typeface="Helvetica"/>
                <a:cs typeface="Helvetica"/>
              </a:defRPr>
            </a:lvl1pPr>
          </a:lstStyle>
          <a:p>
            <a:pPr algn="ctr"/>
            <a:r>
              <a:rPr lang="en-US" b="1" dirty="0" smtClean="0"/>
              <a:t>Rubber is a Solution</a:t>
            </a:r>
            <a:endParaRPr lang="en-US" b="1" dirty="0"/>
          </a:p>
        </p:txBody>
      </p:sp>
      <p:sp>
        <p:nvSpPr>
          <p:cNvPr id="2" name="Rectangle 1"/>
          <p:cNvSpPr/>
          <p:nvPr/>
        </p:nvSpPr>
        <p:spPr>
          <a:xfrm>
            <a:off x="2687822" y="112952"/>
            <a:ext cx="3849836" cy="584775"/>
          </a:xfrm>
          <a:prstGeom prst="rect">
            <a:avLst/>
          </a:prstGeom>
        </p:spPr>
        <p:txBody>
          <a:bodyPr wrap="none">
            <a:spAutoFit/>
          </a:bodyPr>
          <a:lstStyle/>
          <a:p>
            <a:pPr lvl="0"/>
            <a:r>
              <a:rPr lang="en-US" altLang="en-US" sz="3200" b="1" dirty="0">
                <a:solidFill>
                  <a:prstClr val="white"/>
                </a:solidFill>
                <a:latin typeface="Calibri Light" panose="020F0302020204030204"/>
              </a:rPr>
              <a:t>The 4</a:t>
            </a:r>
            <a:r>
              <a:rPr lang="en-US" altLang="en-US" sz="3200" b="1" baseline="30000" dirty="0">
                <a:solidFill>
                  <a:prstClr val="white"/>
                </a:solidFill>
                <a:latin typeface="Calibri Light" panose="020F0302020204030204"/>
              </a:rPr>
              <a:t>th</a:t>
            </a:r>
            <a:r>
              <a:rPr lang="en-US" altLang="en-US" sz="3200" b="1" dirty="0">
                <a:solidFill>
                  <a:prstClr val="white"/>
                </a:solidFill>
                <a:latin typeface="Calibri Light" panose="020F0302020204030204"/>
              </a:rPr>
              <a:t> Active Material</a:t>
            </a:r>
            <a:endParaRPr lang="en-US" dirty="0">
              <a:solidFill>
                <a:prstClr val="black"/>
              </a:solidFill>
            </a:endParaRPr>
          </a:p>
        </p:txBody>
      </p:sp>
    </p:spTree>
    <p:extLst>
      <p:ext uri="{BB962C8B-B14F-4D97-AF65-F5344CB8AC3E}">
        <p14:creationId xmlns:p14="http://schemas.microsoft.com/office/powerpoint/2010/main" val="63709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croporous-hdr3.jpg"/>
          <p:cNvPicPr>
            <a:picLocks noChangeAspect="1"/>
          </p:cNvPicPr>
          <p:nvPr/>
        </p:nvPicPr>
        <p:blipFill>
          <a:blip r:embed="rId3"/>
          <a:stretch>
            <a:fillRect/>
          </a:stretch>
        </p:blipFill>
        <p:spPr>
          <a:xfrm>
            <a:off x="0" y="6322947"/>
            <a:ext cx="9144000" cy="535053"/>
          </a:xfrm>
          <a:prstGeom prst="rect">
            <a:avLst/>
          </a:prstGeom>
        </p:spPr>
      </p:pic>
      <p:sp>
        <p:nvSpPr>
          <p:cNvPr id="3" name="Oval 2"/>
          <p:cNvSpPr/>
          <p:nvPr/>
        </p:nvSpPr>
        <p:spPr>
          <a:xfrm>
            <a:off x="3874883" y="1388927"/>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Positive Grid Corrosion</a:t>
            </a:r>
            <a:endParaRPr lang="en-US" sz="1400" dirty="0"/>
          </a:p>
        </p:txBody>
      </p:sp>
      <p:sp>
        <p:nvSpPr>
          <p:cNvPr id="10" name="Oval 9"/>
          <p:cNvSpPr/>
          <p:nvPr/>
        </p:nvSpPr>
        <p:spPr>
          <a:xfrm>
            <a:off x="6346479" y="2390114"/>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Antimony Release from Positive Grid</a:t>
            </a:r>
            <a:endParaRPr lang="en-US" sz="1400" dirty="0"/>
          </a:p>
        </p:txBody>
      </p:sp>
      <p:sp>
        <p:nvSpPr>
          <p:cNvPr id="12" name="Oval 11"/>
          <p:cNvSpPr/>
          <p:nvPr/>
        </p:nvSpPr>
        <p:spPr>
          <a:xfrm>
            <a:off x="6346479" y="4295350"/>
            <a:ext cx="1620570" cy="1144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Antimony </a:t>
            </a:r>
            <a:r>
              <a:rPr lang="en-US" sz="1400" dirty="0"/>
              <a:t>Deposits on </a:t>
            </a:r>
            <a:r>
              <a:rPr lang="en-US" sz="1400" dirty="0" smtClean="0"/>
              <a:t>Negative Electrode</a:t>
            </a:r>
            <a:endParaRPr lang="en-US" sz="1400" dirty="0"/>
          </a:p>
        </p:txBody>
      </p:sp>
      <p:cxnSp>
        <p:nvCxnSpPr>
          <p:cNvPr id="27" name="Straight Arrow Connector 26"/>
          <p:cNvCxnSpPr>
            <a:stCxn id="3" idx="6"/>
            <a:endCxn id="10" idx="1"/>
          </p:cNvCxnSpPr>
          <p:nvPr/>
        </p:nvCxnSpPr>
        <p:spPr>
          <a:xfrm>
            <a:off x="5495453" y="1961001"/>
            <a:ext cx="1088353" cy="59667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2" idx="3"/>
          </p:cNvCxnSpPr>
          <p:nvPr/>
        </p:nvCxnSpPr>
        <p:spPr>
          <a:xfrm flipH="1">
            <a:off x="5495453" y="5271941"/>
            <a:ext cx="1088353" cy="45887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0" idx="4"/>
            <a:endCxn id="12" idx="0"/>
          </p:cNvCxnSpPr>
          <p:nvPr/>
        </p:nvCxnSpPr>
        <p:spPr>
          <a:xfrm>
            <a:off x="7156764" y="3534262"/>
            <a:ext cx="0" cy="761088"/>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76" name="Multiply 75"/>
          <p:cNvSpPr/>
          <p:nvPr/>
        </p:nvSpPr>
        <p:spPr>
          <a:xfrm>
            <a:off x="5640309" y="5015205"/>
            <a:ext cx="943497" cy="972349"/>
          </a:xfrm>
          <a:prstGeom prst="mathMultiply">
            <a:avLst>
              <a:gd name="adj1" fmla="val 1327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Oval 76"/>
          <p:cNvSpPr/>
          <p:nvPr/>
        </p:nvSpPr>
        <p:spPr>
          <a:xfrm>
            <a:off x="3849984" y="3131681"/>
            <a:ext cx="1670367" cy="1566249"/>
          </a:xfrm>
          <a:prstGeom prst="ellipse">
            <a:avLst/>
          </a:prstGeom>
          <a:gradFill>
            <a:gsLst>
              <a:gs pos="0">
                <a:srgbClr val="00B050"/>
              </a:gs>
              <a:gs pos="100000">
                <a:srgbClr val="92D0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RUBBER EFFECT</a:t>
            </a:r>
            <a:endParaRPr lang="en-US" dirty="0">
              <a:solidFill>
                <a:schemeClr val="tx1"/>
              </a:solidFill>
            </a:endParaRPr>
          </a:p>
        </p:txBody>
      </p:sp>
      <p:cxnSp>
        <p:nvCxnSpPr>
          <p:cNvPr id="79" name="Straight Arrow Connector 78"/>
          <p:cNvCxnSpPr>
            <a:stCxn id="77" idx="5"/>
            <a:endCxn id="76" idx="0"/>
          </p:cNvCxnSpPr>
          <p:nvPr/>
        </p:nvCxnSpPr>
        <p:spPr>
          <a:xfrm>
            <a:off x="5275731" y="4468558"/>
            <a:ext cx="591182" cy="780181"/>
          </a:xfrm>
          <a:prstGeom prst="straightConnector1">
            <a:avLst/>
          </a:prstGeom>
          <a:ln w="635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530206" y="1634893"/>
            <a:ext cx="2575970" cy="2100404"/>
          </a:xfrm>
          <a:prstGeom prst="ellipse">
            <a:avLst/>
          </a:prstGeom>
          <a:gradFill>
            <a:gsLst>
              <a:gs pos="0">
                <a:srgbClr val="00B050"/>
              </a:gs>
              <a:gs pos="100000">
                <a:srgbClr val="92D0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INCREASED CYCLE LIFE</a:t>
            </a:r>
            <a:endParaRPr lang="en-US" sz="2400" dirty="0">
              <a:solidFill>
                <a:schemeClr val="tx1"/>
              </a:solidFill>
            </a:endParaRPr>
          </a:p>
        </p:txBody>
      </p:sp>
      <p:cxnSp>
        <p:nvCxnSpPr>
          <p:cNvPr id="24" name="Straight Arrow Connector 23"/>
          <p:cNvCxnSpPr/>
          <p:nvPr/>
        </p:nvCxnSpPr>
        <p:spPr>
          <a:xfrm flipH="1" flipV="1">
            <a:off x="2977714" y="3144481"/>
            <a:ext cx="897169" cy="478057"/>
          </a:xfrm>
          <a:prstGeom prst="straightConnector1">
            <a:avLst/>
          </a:prstGeom>
          <a:ln w="635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4566504" y="1199913"/>
            <a:ext cx="5180519" cy="461665"/>
          </a:xfrm>
          <a:prstGeom prst="rect">
            <a:avLst/>
          </a:prstGeom>
        </p:spPr>
        <p:txBody>
          <a:bodyPr wrap="square">
            <a:spAutoFit/>
          </a:bodyPr>
          <a:lstStyle>
            <a:defPPr>
              <a:defRPr lang="en-US"/>
            </a:defPPr>
            <a:lvl1pPr>
              <a:defRPr sz="2400">
                <a:solidFill>
                  <a:schemeClr val="accent1">
                    <a:lumMod val="75000"/>
                  </a:schemeClr>
                </a:solidFill>
                <a:latin typeface="Helvetica"/>
                <a:cs typeface="Helvetica"/>
              </a:defRPr>
            </a:lvl1pPr>
          </a:lstStyle>
          <a:p>
            <a:pPr algn="ctr"/>
            <a:r>
              <a:rPr lang="en-US" b="1" dirty="0" smtClean="0"/>
              <a:t>Rubber is a Solution</a:t>
            </a:r>
            <a:endParaRPr lang="en-US" b="1" dirty="0"/>
          </a:p>
        </p:txBody>
      </p:sp>
      <p:sp>
        <p:nvSpPr>
          <p:cNvPr id="18" name="Oval 17"/>
          <p:cNvSpPr/>
          <p:nvPr/>
        </p:nvSpPr>
        <p:spPr>
          <a:xfrm>
            <a:off x="357353" y="3910020"/>
            <a:ext cx="2827282" cy="2100404"/>
          </a:xfrm>
          <a:prstGeom prst="ellipse">
            <a:avLst/>
          </a:prstGeom>
          <a:gradFill>
            <a:gsLst>
              <a:gs pos="0">
                <a:srgbClr val="00B050"/>
              </a:gs>
              <a:gs pos="100000">
                <a:srgbClr val="92D0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DECREASED WATER LOSS</a:t>
            </a:r>
          </a:p>
          <a:p>
            <a:pPr algn="ctr"/>
            <a:r>
              <a:rPr lang="en-US" sz="2000" dirty="0" smtClean="0">
                <a:solidFill>
                  <a:schemeClr val="tx1"/>
                </a:solidFill>
              </a:rPr>
              <a:t>(Less Watering)</a:t>
            </a:r>
            <a:endParaRPr lang="en-US" sz="2000" dirty="0">
              <a:solidFill>
                <a:schemeClr val="tx1"/>
              </a:solidFill>
            </a:endParaRPr>
          </a:p>
        </p:txBody>
      </p:sp>
      <p:cxnSp>
        <p:nvCxnSpPr>
          <p:cNvPr id="19" name="Straight Arrow Connector 18"/>
          <p:cNvCxnSpPr/>
          <p:nvPr/>
        </p:nvCxnSpPr>
        <p:spPr>
          <a:xfrm flipH="1">
            <a:off x="3019750" y="3986933"/>
            <a:ext cx="830236" cy="481625"/>
          </a:xfrm>
          <a:prstGeom prst="straightConnector1">
            <a:avLst/>
          </a:prstGeom>
          <a:ln w="635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2760249" y="135713"/>
            <a:ext cx="3849836" cy="584775"/>
          </a:xfrm>
          <a:prstGeom prst="rect">
            <a:avLst/>
          </a:prstGeom>
        </p:spPr>
        <p:txBody>
          <a:bodyPr wrap="none">
            <a:spAutoFit/>
          </a:bodyPr>
          <a:lstStyle/>
          <a:p>
            <a:pPr lvl="0"/>
            <a:r>
              <a:rPr lang="en-US" altLang="en-US" sz="3200" b="1" dirty="0">
                <a:solidFill>
                  <a:prstClr val="white"/>
                </a:solidFill>
                <a:latin typeface="Calibri Light" panose="020F0302020204030204"/>
              </a:rPr>
              <a:t>The 4</a:t>
            </a:r>
            <a:r>
              <a:rPr lang="en-US" altLang="en-US" sz="3200" b="1" baseline="30000" dirty="0">
                <a:solidFill>
                  <a:prstClr val="white"/>
                </a:solidFill>
                <a:latin typeface="Calibri Light" panose="020F0302020204030204"/>
              </a:rPr>
              <a:t>th</a:t>
            </a:r>
            <a:r>
              <a:rPr lang="en-US" altLang="en-US" sz="3200" b="1" dirty="0">
                <a:solidFill>
                  <a:prstClr val="white"/>
                </a:solidFill>
                <a:latin typeface="Calibri Light" panose="020F0302020204030204"/>
              </a:rPr>
              <a:t> Active Material</a:t>
            </a:r>
            <a:endParaRPr lang="en-US" dirty="0">
              <a:solidFill>
                <a:prstClr val="black"/>
              </a:solidFill>
            </a:endParaRPr>
          </a:p>
        </p:txBody>
      </p:sp>
    </p:spTree>
    <p:extLst>
      <p:ext uri="{BB962C8B-B14F-4D97-AF65-F5344CB8AC3E}">
        <p14:creationId xmlns:p14="http://schemas.microsoft.com/office/powerpoint/2010/main" val="25567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533400" y="985345"/>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u="sng" dirty="0">
                <a:solidFill>
                  <a:schemeClr val="tx2"/>
                </a:solidFill>
              </a:rPr>
              <a:t>Antimony Suppression</a:t>
            </a:r>
            <a:endParaRPr lang="en-US" altLang="en-US" sz="2800" dirty="0">
              <a:solidFill>
                <a:schemeClr val="tx2"/>
              </a:solidFill>
            </a:endParaRPr>
          </a:p>
          <a:p>
            <a:pPr marL="457200" indent="-457200" algn="ctr" eaLnBrk="1" hangingPunct="1">
              <a:spcBef>
                <a:spcPct val="0"/>
              </a:spcBef>
              <a:buFontTx/>
              <a:buChar char="-"/>
            </a:pPr>
            <a:endParaRPr lang="en-US" altLang="en-US" sz="1800" dirty="0" smtClean="0">
              <a:solidFill>
                <a:srgbClr val="FF0000"/>
              </a:solidFill>
            </a:endParaRPr>
          </a:p>
          <a:p>
            <a:pPr marL="457200" indent="-457200" algn="ctr" eaLnBrk="1" hangingPunct="1">
              <a:spcBef>
                <a:spcPct val="0"/>
              </a:spcBef>
              <a:buFontTx/>
              <a:buChar char="-"/>
            </a:pPr>
            <a:r>
              <a:rPr lang="en-US" altLang="en-US" sz="1800" dirty="0" smtClean="0">
                <a:solidFill>
                  <a:srgbClr val="FF0000"/>
                </a:solidFill>
              </a:rPr>
              <a:t>Golf Car -</a:t>
            </a:r>
          </a:p>
          <a:p>
            <a:pPr marL="457200" indent="-457200" algn="ctr" eaLnBrk="1" hangingPunct="1">
              <a:spcBef>
                <a:spcPct val="0"/>
              </a:spcBef>
              <a:buFontTx/>
              <a:buChar char="-"/>
            </a:pPr>
            <a:r>
              <a:rPr lang="en-US" altLang="en-US" sz="1800" dirty="0" smtClean="0">
                <a:solidFill>
                  <a:srgbClr val="FF0000"/>
                </a:solidFill>
              </a:rPr>
              <a:t>BATTERY TEST COMPARISON -</a:t>
            </a:r>
            <a:endParaRPr lang="en-US" altLang="en-US" sz="1800" u="sng" dirty="0">
              <a:solidFill>
                <a:srgbClr val="FF0000"/>
              </a:solidFill>
            </a:endParaRPr>
          </a:p>
        </p:txBody>
      </p:sp>
      <p:sp>
        <p:nvSpPr>
          <p:cNvPr id="25605" name="Text Box 3"/>
          <p:cNvSpPr txBox="1">
            <a:spLocks noChangeArrowheads="1"/>
          </p:cNvSpPr>
          <p:nvPr/>
        </p:nvSpPr>
        <p:spPr bwMode="auto">
          <a:xfrm>
            <a:off x="838200" y="2590800"/>
            <a:ext cx="2438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400"/>
              <a:t> Natural Rubber</a:t>
            </a:r>
          </a:p>
          <a:p>
            <a:pPr eaLnBrk="1" hangingPunct="1">
              <a:spcBef>
                <a:spcPct val="50000"/>
              </a:spcBef>
              <a:buFontTx/>
              <a:buNone/>
            </a:pPr>
            <a:r>
              <a:rPr lang="en-US" altLang="en-US" sz="2400"/>
              <a:t>   Separators</a:t>
            </a:r>
          </a:p>
          <a:p>
            <a:pPr eaLnBrk="1" hangingPunct="1">
              <a:spcBef>
                <a:spcPct val="50000"/>
              </a:spcBef>
              <a:buFontTx/>
              <a:buNone/>
            </a:pPr>
            <a:r>
              <a:rPr lang="en-US" altLang="en-US" sz="2400"/>
              <a:t>   Enhance</a:t>
            </a:r>
          </a:p>
          <a:p>
            <a:pPr eaLnBrk="1" hangingPunct="1">
              <a:spcBef>
                <a:spcPct val="50000"/>
              </a:spcBef>
              <a:buFontTx/>
              <a:buNone/>
            </a:pPr>
            <a:r>
              <a:rPr lang="en-US" altLang="en-US" sz="2400"/>
              <a:t>   Capacity</a:t>
            </a:r>
          </a:p>
          <a:p>
            <a:pPr eaLnBrk="1" hangingPunct="1">
              <a:spcBef>
                <a:spcPct val="50000"/>
              </a:spcBef>
              <a:buFontTx/>
              <a:buNone/>
            </a:pPr>
            <a:r>
              <a:rPr lang="en-US" altLang="en-US" sz="2400"/>
              <a:t>   Retention</a:t>
            </a:r>
          </a:p>
        </p:txBody>
      </p:sp>
      <p:graphicFrame>
        <p:nvGraphicFramePr>
          <p:cNvPr id="25606" name="Object 7"/>
          <p:cNvGraphicFramePr>
            <a:graphicFrameLocks noChangeAspect="1"/>
          </p:cNvGraphicFramePr>
          <p:nvPr>
            <p:extLst/>
          </p:nvPr>
        </p:nvGraphicFramePr>
        <p:xfrm>
          <a:off x="4038600" y="2268583"/>
          <a:ext cx="4368800" cy="3990975"/>
        </p:xfrm>
        <a:graphic>
          <a:graphicData uri="http://schemas.openxmlformats.org/presentationml/2006/ole">
            <mc:AlternateContent xmlns:mc="http://schemas.openxmlformats.org/markup-compatibility/2006">
              <mc:Choice xmlns:v="urn:schemas-microsoft-com:vml" Requires="v">
                <p:oleObj spid="_x0000_s1027" name="Image Document" r:id="rId4" imgW="3858083" imgH="2063512" progId="Imaging.Document">
                  <p:embed/>
                </p:oleObj>
              </mc:Choice>
              <mc:Fallback>
                <p:oleObj name="Image Document" r:id="rId4" imgW="3858083" imgH="2063512" progId="Imaging.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268583"/>
                        <a:ext cx="43688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2686496" y="107932"/>
            <a:ext cx="3849836" cy="584775"/>
          </a:xfrm>
          <a:prstGeom prst="rect">
            <a:avLst/>
          </a:prstGeom>
        </p:spPr>
        <p:txBody>
          <a:bodyPr wrap="none">
            <a:spAutoFit/>
          </a:bodyPr>
          <a:lstStyle/>
          <a:p>
            <a:pPr lvl="0"/>
            <a:r>
              <a:rPr lang="en-US" altLang="en-US" sz="3200" b="1" dirty="0">
                <a:solidFill>
                  <a:prstClr val="white"/>
                </a:solidFill>
                <a:latin typeface="Calibri Light" panose="020F0302020204030204"/>
              </a:rPr>
              <a:t>The 4</a:t>
            </a:r>
            <a:r>
              <a:rPr lang="en-US" altLang="en-US" sz="3200" b="1" baseline="30000" dirty="0">
                <a:solidFill>
                  <a:prstClr val="white"/>
                </a:solidFill>
                <a:latin typeface="Calibri Light" panose="020F0302020204030204"/>
              </a:rPr>
              <a:t>th</a:t>
            </a:r>
            <a:r>
              <a:rPr lang="en-US" altLang="en-US" sz="3200" b="1" dirty="0">
                <a:solidFill>
                  <a:prstClr val="white"/>
                </a:solidFill>
                <a:latin typeface="Calibri Light" panose="020F0302020204030204"/>
              </a:rPr>
              <a:t> Active Material</a:t>
            </a:r>
            <a:endParaRPr lang="en-US" dirty="0">
              <a:solidFill>
                <a:prstClr val="black"/>
              </a:solidFill>
            </a:endParaRPr>
          </a:p>
        </p:txBody>
      </p:sp>
    </p:spTree>
    <p:extLst>
      <p:ext uri="{BB962C8B-B14F-4D97-AF65-F5344CB8AC3E}">
        <p14:creationId xmlns:p14="http://schemas.microsoft.com/office/powerpoint/2010/main" val="2226475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ChangeArrowheads="1"/>
          </p:cNvSpPr>
          <p:nvPr/>
        </p:nvSpPr>
        <p:spPr bwMode="auto">
          <a:xfrm>
            <a:off x="902576" y="868418"/>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2"/>
                </a:solidFill>
              </a:rPr>
              <a:t>Antimony Suppression</a:t>
            </a:r>
          </a:p>
        </p:txBody>
      </p:sp>
      <p:sp>
        <p:nvSpPr>
          <p:cNvPr id="26629" name="Line 3"/>
          <p:cNvSpPr>
            <a:spLocks noChangeShapeType="1"/>
          </p:cNvSpPr>
          <p:nvPr/>
        </p:nvSpPr>
        <p:spPr bwMode="auto">
          <a:xfrm>
            <a:off x="990600" y="990600"/>
            <a:ext cx="7239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Text Box 4"/>
          <p:cNvSpPr txBox="1">
            <a:spLocks noChangeArrowheads="1"/>
          </p:cNvSpPr>
          <p:nvPr/>
        </p:nvSpPr>
        <p:spPr bwMode="auto">
          <a:xfrm>
            <a:off x="1550276" y="1453055"/>
            <a:ext cx="6477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ctr" eaLnBrk="1" hangingPunct="1">
              <a:spcBef>
                <a:spcPct val="50000"/>
              </a:spcBef>
              <a:buFontTx/>
              <a:buChar char="-"/>
            </a:pPr>
            <a:r>
              <a:rPr lang="en-US" altLang="en-US" sz="2000" dirty="0" smtClean="0">
                <a:solidFill>
                  <a:srgbClr val="FF0000"/>
                </a:solidFill>
              </a:rPr>
              <a:t>Golf Car -</a:t>
            </a:r>
          </a:p>
          <a:p>
            <a:pPr marL="457200" indent="-457200" algn="ctr" eaLnBrk="1" hangingPunct="1">
              <a:spcBef>
                <a:spcPct val="50000"/>
              </a:spcBef>
              <a:buFontTx/>
              <a:buChar char="-"/>
            </a:pPr>
            <a:r>
              <a:rPr lang="en-US" altLang="en-US" sz="2000" dirty="0" smtClean="0">
                <a:solidFill>
                  <a:srgbClr val="FF0000"/>
                </a:solidFill>
              </a:rPr>
              <a:t>BATTERY </a:t>
            </a:r>
            <a:r>
              <a:rPr lang="en-US" altLang="en-US" sz="2000" dirty="0">
                <a:solidFill>
                  <a:srgbClr val="FF0000"/>
                </a:solidFill>
              </a:rPr>
              <a:t>TEST COMPARISON -</a:t>
            </a:r>
          </a:p>
        </p:txBody>
      </p:sp>
      <p:sp>
        <p:nvSpPr>
          <p:cNvPr id="26631" name="Text Box 5"/>
          <p:cNvSpPr txBox="1">
            <a:spLocks noChangeArrowheads="1"/>
          </p:cNvSpPr>
          <p:nvPr/>
        </p:nvSpPr>
        <p:spPr bwMode="auto">
          <a:xfrm>
            <a:off x="914400" y="2582091"/>
            <a:ext cx="24384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400" dirty="0"/>
              <a:t> Natural Rubber</a:t>
            </a:r>
          </a:p>
          <a:p>
            <a:pPr eaLnBrk="1" hangingPunct="1">
              <a:spcBef>
                <a:spcPct val="50000"/>
              </a:spcBef>
              <a:buFontTx/>
              <a:buNone/>
            </a:pPr>
            <a:r>
              <a:rPr lang="en-US" altLang="en-US" sz="2400" dirty="0"/>
              <a:t>   Produces</a:t>
            </a:r>
          </a:p>
          <a:p>
            <a:pPr eaLnBrk="1" hangingPunct="1">
              <a:spcBef>
                <a:spcPct val="50000"/>
              </a:spcBef>
              <a:buFontTx/>
              <a:buNone/>
            </a:pPr>
            <a:r>
              <a:rPr lang="en-US" altLang="en-US" sz="2400" dirty="0"/>
              <a:t>   Lower End</a:t>
            </a:r>
          </a:p>
          <a:p>
            <a:pPr eaLnBrk="1" hangingPunct="1">
              <a:spcBef>
                <a:spcPct val="50000"/>
              </a:spcBef>
              <a:buFontTx/>
              <a:buNone/>
            </a:pPr>
            <a:r>
              <a:rPr lang="en-US" altLang="en-US" sz="2400" dirty="0"/>
              <a:t>   Of Change</a:t>
            </a:r>
          </a:p>
          <a:p>
            <a:pPr eaLnBrk="1" hangingPunct="1">
              <a:spcBef>
                <a:spcPct val="50000"/>
              </a:spcBef>
              <a:buFontTx/>
              <a:buNone/>
            </a:pPr>
            <a:r>
              <a:rPr lang="en-US" altLang="en-US" sz="2400" dirty="0"/>
              <a:t>   Currents</a:t>
            </a:r>
          </a:p>
          <a:p>
            <a:pPr eaLnBrk="1" hangingPunct="1">
              <a:spcBef>
                <a:spcPct val="50000"/>
              </a:spcBef>
              <a:buFontTx/>
              <a:buNone/>
            </a:pPr>
            <a:r>
              <a:rPr lang="en-US" altLang="en-US" sz="2400" dirty="0"/>
              <a:t>   - Less Gassing!</a:t>
            </a:r>
          </a:p>
        </p:txBody>
      </p:sp>
      <p:graphicFrame>
        <p:nvGraphicFramePr>
          <p:cNvPr id="26632" name="Object 13"/>
          <p:cNvGraphicFramePr>
            <a:graphicFrameLocks noChangeAspect="1"/>
          </p:cNvGraphicFramePr>
          <p:nvPr>
            <p:extLst/>
          </p:nvPr>
        </p:nvGraphicFramePr>
        <p:xfrm>
          <a:off x="4235950" y="2582091"/>
          <a:ext cx="3900487" cy="3646488"/>
        </p:xfrm>
        <a:graphic>
          <a:graphicData uri="http://schemas.openxmlformats.org/presentationml/2006/ole">
            <mc:AlternateContent xmlns:mc="http://schemas.openxmlformats.org/markup-compatibility/2006">
              <mc:Choice xmlns:v="urn:schemas-microsoft-com:vml" Requires="v">
                <p:oleObj spid="_x0000_s2051" name="Image Document" r:id="rId4" imgW="3878826" imgH="2074606" progId="Imaging.Document">
                  <p:embed/>
                </p:oleObj>
              </mc:Choice>
              <mc:Fallback>
                <p:oleObj name="Image Document" r:id="rId4" imgW="3878826" imgH="2074606" progId="Imaging.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950" y="2582091"/>
                        <a:ext cx="3900487" cy="36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2685182" y="134595"/>
            <a:ext cx="3849836" cy="584775"/>
          </a:xfrm>
          <a:prstGeom prst="rect">
            <a:avLst/>
          </a:prstGeom>
        </p:spPr>
        <p:txBody>
          <a:bodyPr wrap="none">
            <a:spAutoFit/>
          </a:bodyPr>
          <a:lstStyle/>
          <a:p>
            <a:pPr lvl="0"/>
            <a:r>
              <a:rPr lang="en-US" altLang="en-US" sz="3200" b="1" dirty="0">
                <a:solidFill>
                  <a:prstClr val="white"/>
                </a:solidFill>
                <a:latin typeface="Calibri Light" panose="020F0302020204030204"/>
              </a:rPr>
              <a:t>The 4</a:t>
            </a:r>
            <a:r>
              <a:rPr lang="en-US" altLang="en-US" sz="3200" b="1" baseline="30000" dirty="0">
                <a:solidFill>
                  <a:prstClr val="white"/>
                </a:solidFill>
                <a:latin typeface="Calibri Light" panose="020F0302020204030204"/>
              </a:rPr>
              <a:t>th</a:t>
            </a:r>
            <a:r>
              <a:rPr lang="en-US" altLang="en-US" sz="3200" b="1" dirty="0">
                <a:solidFill>
                  <a:prstClr val="white"/>
                </a:solidFill>
                <a:latin typeface="Calibri Light" panose="020F0302020204030204"/>
              </a:rPr>
              <a:t> Active Material</a:t>
            </a:r>
            <a:endParaRPr lang="en-US" dirty="0">
              <a:solidFill>
                <a:prstClr val="black"/>
              </a:solidFill>
            </a:endParaRPr>
          </a:p>
        </p:txBody>
      </p:sp>
    </p:spTree>
    <p:extLst>
      <p:ext uri="{BB962C8B-B14F-4D97-AF65-F5344CB8AC3E}">
        <p14:creationId xmlns:p14="http://schemas.microsoft.com/office/powerpoint/2010/main" val="3387406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ChangeArrowheads="1"/>
          </p:cNvSpPr>
          <p:nvPr/>
        </p:nvSpPr>
        <p:spPr bwMode="auto">
          <a:xfrm>
            <a:off x="1028700" y="922283"/>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2"/>
                </a:solidFill>
              </a:rPr>
              <a:t>Antimony Suppression</a:t>
            </a:r>
          </a:p>
        </p:txBody>
      </p:sp>
      <p:sp>
        <p:nvSpPr>
          <p:cNvPr id="27653" name="Line 3"/>
          <p:cNvSpPr>
            <a:spLocks noChangeShapeType="1"/>
          </p:cNvSpPr>
          <p:nvPr/>
        </p:nvSpPr>
        <p:spPr bwMode="auto">
          <a:xfrm>
            <a:off x="1028700" y="990600"/>
            <a:ext cx="7239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Text Box 4"/>
          <p:cNvSpPr txBox="1">
            <a:spLocks noChangeArrowheads="1"/>
          </p:cNvSpPr>
          <p:nvPr/>
        </p:nvSpPr>
        <p:spPr bwMode="auto">
          <a:xfrm>
            <a:off x="1487214" y="1539764"/>
            <a:ext cx="6553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ctr" eaLnBrk="1" hangingPunct="1">
              <a:spcBef>
                <a:spcPct val="50000"/>
              </a:spcBef>
              <a:buFontTx/>
              <a:buChar char="-"/>
            </a:pPr>
            <a:r>
              <a:rPr lang="en-US" altLang="en-US" sz="2000" dirty="0" smtClean="0">
                <a:solidFill>
                  <a:srgbClr val="FF0000"/>
                </a:solidFill>
              </a:rPr>
              <a:t>Golf Car - </a:t>
            </a:r>
          </a:p>
          <a:p>
            <a:pPr marL="457200" indent="-457200" algn="ctr" eaLnBrk="1" hangingPunct="1">
              <a:spcBef>
                <a:spcPct val="50000"/>
              </a:spcBef>
              <a:buFontTx/>
              <a:buChar char="-"/>
            </a:pPr>
            <a:r>
              <a:rPr lang="en-US" altLang="en-US" sz="2000" dirty="0" smtClean="0">
                <a:solidFill>
                  <a:srgbClr val="FF0000"/>
                </a:solidFill>
              </a:rPr>
              <a:t>BATTERY </a:t>
            </a:r>
            <a:r>
              <a:rPr lang="en-US" altLang="en-US" sz="2000" dirty="0">
                <a:solidFill>
                  <a:srgbClr val="FF0000"/>
                </a:solidFill>
              </a:rPr>
              <a:t>TEST COMPARISON -</a:t>
            </a:r>
          </a:p>
        </p:txBody>
      </p:sp>
      <p:sp>
        <p:nvSpPr>
          <p:cNvPr id="27655" name="Text Box 5"/>
          <p:cNvSpPr txBox="1">
            <a:spLocks noChangeArrowheads="1"/>
          </p:cNvSpPr>
          <p:nvPr/>
        </p:nvSpPr>
        <p:spPr bwMode="auto">
          <a:xfrm>
            <a:off x="838200" y="2590800"/>
            <a:ext cx="25146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400"/>
              <a:t> Natural Rubber</a:t>
            </a:r>
          </a:p>
          <a:p>
            <a:pPr eaLnBrk="1" hangingPunct="1">
              <a:spcBef>
                <a:spcPct val="50000"/>
              </a:spcBef>
              <a:buFontTx/>
              <a:buNone/>
            </a:pPr>
            <a:r>
              <a:rPr lang="en-US" altLang="en-US" sz="2400"/>
              <a:t>   Separators</a:t>
            </a:r>
          </a:p>
          <a:p>
            <a:pPr eaLnBrk="1" hangingPunct="1">
              <a:spcBef>
                <a:spcPct val="50000"/>
              </a:spcBef>
              <a:buFontTx/>
              <a:buNone/>
            </a:pPr>
            <a:r>
              <a:rPr lang="en-US" altLang="en-US" sz="2400"/>
              <a:t>   Reduce Water</a:t>
            </a:r>
          </a:p>
          <a:p>
            <a:pPr eaLnBrk="1" hangingPunct="1">
              <a:spcBef>
                <a:spcPct val="50000"/>
              </a:spcBef>
              <a:buFontTx/>
              <a:buNone/>
            </a:pPr>
            <a:r>
              <a:rPr lang="en-US" altLang="en-US" sz="2400"/>
              <a:t>   Loss</a:t>
            </a:r>
          </a:p>
        </p:txBody>
      </p:sp>
      <p:graphicFrame>
        <p:nvGraphicFramePr>
          <p:cNvPr id="27656" name="Object 9"/>
          <p:cNvGraphicFramePr>
            <a:graphicFrameLocks noChangeAspect="1"/>
          </p:cNvGraphicFramePr>
          <p:nvPr>
            <p:extLst/>
          </p:nvPr>
        </p:nvGraphicFramePr>
        <p:xfrm>
          <a:off x="4220074" y="2466438"/>
          <a:ext cx="4276725" cy="3846513"/>
        </p:xfrm>
        <a:graphic>
          <a:graphicData uri="http://schemas.openxmlformats.org/presentationml/2006/ole">
            <mc:AlternateContent xmlns:mc="http://schemas.openxmlformats.org/markup-compatibility/2006">
              <mc:Choice xmlns:v="urn:schemas-microsoft-com:vml" Requires="v">
                <p:oleObj spid="_x0000_s3075" name="Image Document" r:id="rId4" imgW="3985976" imgH="2131916" progId="Imaging.Document">
                  <p:embed/>
                </p:oleObj>
              </mc:Choice>
              <mc:Fallback>
                <p:oleObj name="Image Document" r:id="rId4" imgW="3985976" imgH="2131916" progId="Imaging.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0074" y="2466438"/>
                        <a:ext cx="4276725"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2723282" y="128828"/>
            <a:ext cx="3849836" cy="584775"/>
          </a:xfrm>
          <a:prstGeom prst="rect">
            <a:avLst/>
          </a:prstGeom>
        </p:spPr>
        <p:txBody>
          <a:bodyPr wrap="none">
            <a:spAutoFit/>
          </a:bodyPr>
          <a:lstStyle/>
          <a:p>
            <a:pPr lvl="0"/>
            <a:r>
              <a:rPr lang="en-US" altLang="en-US" sz="3200" b="1" dirty="0">
                <a:solidFill>
                  <a:prstClr val="white"/>
                </a:solidFill>
                <a:latin typeface="Calibri Light" panose="020F0302020204030204"/>
              </a:rPr>
              <a:t>The 4</a:t>
            </a:r>
            <a:r>
              <a:rPr lang="en-US" altLang="en-US" sz="3200" b="1" baseline="30000" dirty="0">
                <a:solidFill>
                  <a:prstClr val="white"/>
                </a:solidFill>
                <a:latin typeface="Calibri Light" panose="020F0302020204030204"/>
              </a:rPr>
              <a:t>th</a:t>
            </a:r>
            <a:r>
              <a:rPr lang="en-US" altLang="en-US" sz="3200" b="1" dirty="0">
                <a:solidFill>
                  <a:prstClr val="white"/>
                </a:solidFill>
                <a:latin typeface="Calibri Light" panose="020F0302020204030204"/>
              </a:rPr>
              <a:t> Active Material</a:t>
            </a:r>
            <a:endParaRPr lang="en-US" dirty="0">
              <a:solidFill>
                <a:prstClr val="black"/>
              </a:solidFill>
            </a:endParaRPr>
          </a:p>
        </p:txBody>
      </p:sp>
    </p:spTree>
    <p:extLst>
      <p:ext uri="{BB962C8B-B14F-4D97-AF65-F5344CB8AC3E}">
        <p14:creationId xmlns:p14="http://schemas.microsoft.com/office/powerpoint/2010/main" val="574023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ChangeArrowheads="1"/>
          </p:cNvSpPr>
          <p:nvPr/>
        </p:nvSpPr>
        <p:spPr bwMode="auto">
          <a:xfrm>
            <a:off x="585952" y="1066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2"/>
                </a:solidFill>
              </a:rPr>
              <a:t>Antimony Suppression</a:t>
            </a:r>
          </a:p>
        </p:txBody>
      </p:sp>
      <p:sp>
        <p:nvSpPr>
          <p:cNvPr id="27653" name="Line 3"/>
          <p:cNvSpPr>
            <a:spLocks noChangeShapeType="1"/>
          </p:cNvSpPr>
          <p:nvPr/>
        </p:nvSpPr>
        <p:spPr bwMode="auto">
          <a:xfrm>
            <a:off x="990600" y="990600"/>
            <a:ext cx="7239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Text Box 4"/>
          <p:cNvSpPr txBox="1">
            <a:spLocks noChangeArrowheads="1"/>
          </p:cNvSpPr>
          <p:nvPr/>
        </p:nvSpPr>
        <p:spPr bwMode="auto">
          <a:xfrm>
            <a:off x="1195552" y="1752600"/>
            <a:ext cx="65532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dirty="0">
                <a:solidFill>
                  <a:srgbClr val="FF0000"/>
                </a:solidFill>
              </a:rPr>
              <a:t>- </a:t>
            </a:r>
            <a:r>
              <a:rPr lang="en-US" altLang="en-US" sz="1800" dirty="0" smtClean="0">
                <a:solidFill>
                  <a:srgbClr val="FF0000"/>
                </a:solidFill>
              </a:rPr>
              <a:t>Traction Battery - </a:t>
            </a:r>
          </a:p>
          <a:p>
            <a:pPr algn="ctr" eaLnBrk="1" hangingPunct="1">
              <a:spcBef>
                <a:spcPct val="50000"/>
              </a:spcBef>
              <a:buFontTx/>
              <a:buNone/>
            </a:pPr>
            <a:r>
              <a:rPr lang="en-US" altLang="en-US" sz="1800" dirty="0" smtClean="0">
                <a:solidFill>
                  <a:srgbClr val="FF0000"/>
                </a:solidFill>
              </a:rPr>
              <a:t>- BATTERY </a:t>
            </a:r>
            <a:r>
              <a:rPr lang="en-US" altLang="en-US" sz="1800" dirty="0">
                <a:solidFill>
                  <a:srgbClr val="FF0000"/>
                </a:solidFill>
              </a:rPr>
              <a:t>TEST COMPARISON -</a:t>
            </a:r>
          </a:p>
        </p:txBody>
      </p:sp>
      <p:pic>
        <p:nvPicPr>
          <p:cNvPr id="2" name="Picture 1"/>
          <p:cNvPicPr>
            <a:picLocks noChangeAspect="1"/>
          </p:cNvPicPr>
          <p:nvPr/>
        </p:nvPicPr>
        <p:blipFill>
          <a:blip r:embed="rId3"/>
          <a:stretch>
            <a:fillRect/>
          </a:stretch>
        </p:blipFill>
        <p:spPr>
          <a:xfrm>
            <a:off x="547851" y="2653905"/>
            <a:ext cx="8124497" cy="3846255"/>
          </a:xfrm>
          <a:prstGeom prst="rect">
            <a:avLst/>
          </a:prstGeom>
        </p:spPr>
      </p:pic>
      <p:sp>
        <p:nvSpPr>
          <p:cNvPr id="3" name="Rectangle 2"/>
          <p:cNvSpPr/>
          <p:nvPr/>
        </p:nvSpPr>
        <p:spPr>
          <a:xfrm>
            <a:off x="2685181" y="131400"/>
            <a:ext cx="3849836" cy="584775"/>
          </a:xfrm>
          <a:prstGeom prst="rect">
            <a:avLst/>
          </a:prstGeom>
        </p:spPr>
        <p:txBody>
          <a:bodyPr wrap="none">
            <a:spAutoFit/>
          </a:bodyPr>
          <a:lstStyle/>
          <a:p>
            <a:pPr lvl="0"/>
            <a:r>
              <a:rPr lang="en-US" altLang="en-US" sz="3200" b="1" dirty="0">
                <a:solidFill>
                  <a:prstClr val="white"/>
                </a:solidFill>
                <a:latin typeface="Calibri Light" panose="020F0302020204030204"/>
              </a:rPr>
              <a:t>The 4</a:t>
            </a:r>
            <a:r>
              <a:rPr lang="en-US" altLang="en-US" sz="3200" b="1" baseline="30000" dirty="0">
                <a:solidFill>
                  <a:prstClr val="white"/>
                </a:solidFill>
                <a:latin typeface="Calibri Light" panose="020F0302020204030204"/>
              </a:rPr>
              <a:t>th</a:t>
            </a:r>
            <a:r>
              <a:rPr lang="en-US" altLang="en-US" sz="3200" b="1" dirty="0">
                <a:solidFill>
                  <a:prstClr val="white"/>
                </a:solidFill>
                <a:latin typeface="Calibri Light" panose="020F0302020204030204"/>
              </a:rPr>
              <a:t> Active Material</a:t>
            </a:r>
            <a:endParaRPr lang="en-US" dirty="0">
              <a:solidFill>
                <a:prstClr val="black"/>
              </a:solidFill>
            </a:endParaRPr>
          </a:p>
        </p:txBody>
      </p:sp>
    </p:spTree>
    <p:extLst>
      <p:ext uri="{BB962C8B-B14F-4D97-AF65-F5344CB8AC3E}">
        <p14:creationId xmlns:p14="http://schemas.microsoft.com/office/powerpoint/2010/main" val="63696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75289" y="536026"/>
            <a:ext cx="7772400" cy="138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u="sng" dirty="0">
                <a:solidFill>
                  <a:schemeClr val="tx2"/>
                </a:solidFill>
              </a:rPr>
              <a:t>Antimony Suppression </a:t>
            </a:r>
            <a:r>
              <a:rPr lang="en-US" altLang="en-US" u="sng" dirty="0" smtClean="0">
                <a:solidFill>
                  <a:schemeClr val="tx2"/>
                </a:solidFill>
              </a:rPr>
              <a:t>Analysis</a:t>
            </a:r>
            <a:endParaRPr lang="en-US" altLang="en-US" sz="2000" dirty="0"/>
          </a:p>
          <a:p>
            <a:pPr algn="ctr" eaLnBrk="1" hangingPunct="1">
              <a:spcBef>
                <a:spcPct val="0"/>
              </a:spcBef>
              <a:buFontTx/>
              <a:buNone/>
            </a:pPr>
            <a:r>
              <a:rPr lang="en-US" altLang="en-US" sz="2000" dirty="0"/>
              <a:t>Separator </a:t>
            </a:r>
            <a:r>
              <a:rPr lang="en-US" altLang="en-US" sz="2000" dirty="0" smtClean="0"/>
              <a:t>Types – Leachate Test</a:t>
            </a:r>
            <a:endParaRPr lang="en-US" altLang="en-US" sz="2000" u="sng" dirty="0">
              <a:solidFill>
                <a:srgbClr val="FF0000"/>
              </a:solidFill>
            </a:endParaRPr>
          </a:p>
        </p:txBody>
      </p:sp>
      <p:pic>
        <p:nvPicPr>
          <p:cNvPr id="3" name="Picture 2"/>
          <p:cNvPicPr>
            <a:picLocks noChangeAspect="1"/>
          </p:cNvPicPr>
          <p:nvPr/>
        </p:nvPicPr>
        <p:blipFill>
          <a:blip r:embed="rId3"/>
          <a:stretch>
            <a:fillRect/>
          </a:stretch>
        </p:blipFill>
        <p:spPr>
          <a:xfrm>
            <a:off x="283779" y="1704998"/>
            <a:ext cx="8555421" cy="4900527"/>
          </a:xfrm>
          <a:prstGeom prst="rect">
            <a:avLst/>
          </a:prstGeom>
          <a:ln w="22225">
            <a:noFill/>
          </a:ln>
        </p:spPr>
      </p:pic>
      <p:sp>
        <p:nvSpPr>
          <p:cNvPr id="2" name="Oval 1"/>
          <p:cNvSpPr/>
          <p:nvPr/>
        </p:nvSpPr>
        <p:spPr>
          <a:xfrm>
            <a:off x="5442180" y="2342605"/>
            <a:ext cx="2055223" cy="4193251"/>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636571" y="111558"/>
            <a:ext cx="3849836" cy="584775"/>
          </a:xfrm>
          <a:prstGeom prst="rect">
            <a:avLst/>
          </a:prstGeom>
        </p:spPr>
        <p:txBody>
          <a:bodyPr wrap="none">
            <a:spAutoFit/>
          </a:bodyPr>
          <a:lstStyle/>
          <a:p>
            <a:pPr lvl="0"/>
            <a:r>
              <a:rPr lang="en-US" altLang="en-US" sz="3200" b="1" dirty="0">
                <a:solidFill>
                  <a:prstClr val="white"/>
                </a:solidFill>
                <a:latin typeface="Calibri Light" panose="020F0302020204030204"/>
              </a:rPr>
              <a:t>The 4</a:t>
            </a:r>
            <a:r>
              <a:rPr lang="en-US" altLang="en-US" sz="3200" b="1" baseline="30000" dirty="0">
                <a:solidFill>
                  <a:prstClr val="white"/>
                </a:solidFill>
                <a:latin typeface="Calibri Light" panose="020F0302020204030204"/>
              </a:rPr>
              <a:t>th</a:t>
            </a:r>
            <a:r>
              <a:rPr lang="en-US" altLang="en-US" sz="3200" b="1" dirty="0">
                <a:solidFill>
                  <a:prstClr val="white"/>
                </a:solidFill>
                <a:latin typeface="Calibri Light" panose="020F0302020204030204"/>
              </a:rPr>
              <a:t> Active Material</a:t>
            </a:r>
            <a:endParaRPr lang="en-US" dirty="0">
              <a:solidFill>
                <a:prstClr val="black"/>
              </a:solidFill>
            </a:endParaRPr>
          </a:p>
        </p:txBody>
      </p:sp>
    </p:spTree>
    <p:extLst>
      <p:ext uri="{BB962C8B-B14F-4D97-AF65-F5344CB8AC3E}">
        <p14:creationId xmlns:p14="http://schemas.microsoft.com/office/powerpoint/2010/main" val="959560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635219"/>
          </a:xfrm>
        </p:spPr>
        <p:txBody>
          <a:bodyPr/>
          <a:lstStyle/>
          <a:p>
            <a:pPr algn="ctr" eaLnBrk="1" hangingPunct="1"/>
            <a:r>
              <a:rPr lang="en-US" altLang="en-US" sz="2400" dirty="0" smtClean="0"/>
              <a:t>BEST Article (Spring 2018)</a:t>
            </a:r>
            <a:endParaRPr lang="en-US" altLang="en-US" sz="1600" dirty="0" smtClean="0"/>
          </a:p>
        </p:txBody>
      </p:sp>
      <p:sp>
        <p:nvSpPr>
          <p:cNvPr id="2" name="Rectangle 1"/>
          <p:cNvSpPr/>
          <p:nvPr/>
        </p:nvSpPr>
        <p:spPr>
          <a:xfrm>
            <a:off x="262191" y="700002"/>
            <a:ext cx="8711827" cy="1077218"/>
          </a:xfrm>
          <a:prstGeom prst="rect">
            <a:avLst/>
          </a:prstGeom>
        </p:spPr>
        <p:txBody>
          <a:bodyPr wrap="square">
            <a:spAutoFit/>
          </a:bodyPr>
          <a:lstStyle/>
          <a:p>
            <a:pPr algn="ctr"/>
            <a:r>
              <a:rPr lang="en-US" sz="3200" b="1" dirty="0" smtClean="0">
                <a:solidFill>
                  <a:schemeClr val="accent5">
                    <a:lumMod val="50000"/>
                  </a:schemeClr>
                </a:solidFill>
              </a:rPr>
              <a:t>The BEST Article Premise: Brief Synopsis</a:t>
            </a:r>
          </a:p>
          <a:p>
            <a:pPr algn="ctr"/>
            <a:endParaRPr lang="en-US" sz="3200" dirty="0">
              <a:solidFill>
                <a:schemeClr val="accent5">
                  <a:lumMod val="50000"/>
                </a:schemeClr>
              </a:solidFill>
            </a:endParaRPr>
          </a:p>
        </p:txBody>
      </p:sp>
      <p:sp>
        <p:nvSpPr>
          <p:cNvPr id="3" name="TextBox 2"/>
          <p:cNvSpPr txBox="1"/>
          <p:nvPr/>
        </p:nvSpPr>
        <p:spPr>
          <a:xfrm>
            <a:off x="422694" y="1276709"/>
            <a:ext cx="8436634" cy="5262979"/>
          </a:xfrm>
          <a:prstGeom prst="rect">
            <a:avLst/>
          </a:prstGeom>
          <a:noFill/>
        </p:spPr>
        <p:txBody>
          <a:bodyPr wrap="square" rtlCol="0">
            <a:spAutoFit/>
          </a:bodyPr>
          <a:lstStyle/>
          <a:p>
            <a:pPr marL="457200" indent="-457200">
              <a:buFont typeface="Arial" panose="020B0604020202020204" pitchFamily="34" charset="0"/>
              <a:buChar char="•"/>
            </a:pPr>
            <a:r>
              <a:rPr lang="en-US" sz="2400" i="1" dirty="0" smtClean="0">
                <a:solidFill>
                  <a:schemeClr val="accent1">
                    <a:lumMod val="50000"/>
                  </a:schemeClr>
                </a:solidFill>
              </a:rPr>
              <a:t>Port Orford Cedar (wood) separators were dominant until about 1945.  PVC and Hard Rubber took the place of wood and battery manufacturers were faced with several problems, gassing (H2 overvoltage) was likely the worst.  The Cedar acted to increase the H2 overvoltage on the negative.  The synthetic separators had no such function.  Lignin based expanders entered the scene.  This was the first case of the separator acting as more than an permeable insulator recorded.</a:t>
            </a:r>
          </a:p>
          <a:p>
            <a:pPr marL="457200" indent="-457200">
              <a:buFont typeface="Arial" panose="020B0604020202020204" pitchFamily="34" charset="0"/>
              <a:buChar char="•"/>
            </a:pPr>
            <a:endParaRPr lang="en-US" sz="2400" i="1" dirty="0" smtClean="0">
              <a:solidFill>
                <a:schemeClr val="accent1">
                  <a:lumMod val="50000"/>
                </a:schemeClr>
              </a:solidFill>
            </a:endParaRPr>
          </a:p>
          <a:p>
            <a:pPr marL="457200" indent="-457200">
              <a:buFont typeface="Arial" panose="020B0604020202020204" pitchFamily="34" charset="0"/>
              <a:buChar char="•"/>
            </a:pPr>
            <a:r>
              <a:rPr lang="en-US" sz="2400" i="1" dirty="0" smtClean="0">
                <a:solidFill>
                  <a:schemeClr val="accent1">
                    <a:lumMod val="50000"/>
                  </a:schemeClr>
                </a:solidFill>
              </a:rPr>
              <a:t>This article stresses the ever increasing role of the separator to address shortcomings in the design of the battery.  The author has spoken to battery &amp; separator manufacturers and he has written a basic summary of his research.  This is more of a light review rather than a detailed technical paper. </a:t>
            </a:r>
            <a:endParaRPr lang="en-US" sz="2400" i="1" dirty="0">
              <a:solidFill>
                <a:schemeClr val="accent1">
                  <a:lumMod val="50000"/>
                </a:schemeClr>
              </a:solidFill>
            </a:endParaRPr>
          </a:p>
        </p:txBody>
      </p:sp>
    </p:spTree>
    <p:extLst>
      <p:ext uri="{BB962C8B-B14F-4D97-AF65-F5344CB8AC3E}">
        <p14:creationId xmlns:p14="http://schemas.microsoft.com/office/powerpoint/2010/main" val="1071614704"/>
      </p:ext>
    </p:extLst>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441422"/>
          </a:xfrm>
        </p:spPr>
        <p:txBody>
          <a:bodyPr/>
          <a:lstStyle/>
          <a:p>
            <a:pPr algn="ctr" eaLnBrk="1" hangingPunct="1"/>
            <a:r>
              <a:rPr lang="en-US" altLang="en-US" sz="2400" dirty="0" smtClean="0"/>
              <a:t>BEST Article (Spring 2018)</a:t>
            </a:r>
            <a:endParaRPr lang="en-US" altLang="en-US" sz="1600" dirty="0" smtClean="0"/>
          </a:p>
        </p:txBody>
      </p:sp>
      <p:sp>
        <p:nvSpPr>
          <p:cNvPr id="4" name="TextBox 3"/>
          <p:cNvSpPr txBox="1"/>
          <p:nvPr/>
        </p:nvSpPr>
        <p:spPr>
          <a:xfrm>
            <a:off x="112144" y="948906"/>
            <a:ext cx="8893834" cy="5170646"/>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accent5">
                    <a:lumMod val="50000"/>
                  </a:schemeClr>
                </a:solidFill>
              </a:rPr>
              <a:t>Key Separator Design Considerations</a:t>
            </a:r>
          </a:p>
          <a:p>
            <a:pPr marL="800100" lvl="1" indent="-342900">
              <a:buFont typeface="Arial" panose="020B0604020202020204" pitchFamily="34" charset="0"/>
              <a:buChar char="•"/>
            </a:pPr>
            <a:endParaRPr lang="en-US" sz="2800" b="1" dirty="0" smtClean="0">
              <a:solidFill>
                <a:schemeClr val="accent5">
                  <a:lumMod val="50000"/>
                </a:schemeClr>
              </a:solidFill>
            </a:endParaRPr>
          </a:p>
          <a:p>
            <a:pPr marL="800100" lvl="1" indent="-342900">
              <a:buFont typeface="Arial" panose="020B0604020202020204" pitchFamily="34" charset="0"/>
              <a:buChar char="•"/>
            </a:pPr>
            <a:r>
              <a:rPr lang="en-US" sz="2800" b="1" dirty="0" smtClean="0">
                <a:solidFill>
                  <a:schemeClr val="accent5">
                    <a:lumMod val="50000"/>
                  </a:schemeClr>
                </a:solidFill>
              </a:rPr>
              <a:t>Profile </a:t>
            </a:r>
            <a:r>
              <a:rPr lang="en-US" sz="2800" b="1" dirty="0">
                <a:solidFill>
                  <a:schemeClr val="accent5">
                    <a:lumMod val="50000"/>
                  </a:schemeClr>
                </a:solidFill>
              </a:rPr>
              <a:t>Design: </a:t>
            </a:r>
            <a:r>
              <a:rPr lang="en-US" sz="2000" dirty="0">
                <a:solidFill>
                  <a:schemeClr val="accent5">
                    <a:lumMod val="50000"/>
                  </a:schemeClr>
                </a:solidFill>
              </a:rPr>
              <a:t>Acid Displacement, Stratification, Paste Retention</a:t>
            </a:r>
          </a:p>
          <a:p>
            <a:pPr marL="800100" lvl="1" indent="-342900">
              <a:buFont typeface="Arial" panose="020B0604020202020204" pitchFamily="34" charset="0"/>
              <a:buChar char="•"/>
            </a:pPr>
            <a:endParaRPr lang="en-US" sz="2800" b="1" dirty="0" smtClean="0">
              <a:solidFill>
                <a:schemeClr val="accent5">
                  <a:lumMod val="50000"/>
                </a:schemeClr>
              </a:solidFill>
            </a:endParaRPr>
          </a:p>
          <a:p>
            <a:pPr marL="800100" lvl="1" indent="-342900">
              <a:buFont typeface="Arial" panose="020B0604020202020204" pitchFamily="34" charset="0"/>
              <a:buChar char="•"/>
            </a:pPr>
            <a:r>
              <a:rPr lang="en-US" sz="2800" b="1" dirty="0" smtClean="0">
                <a:solidFill>
                  <a:schemeClr val="bg1">
                    <a:lumMod val="65000"/>
                  </a:schemeClr>
                </a:solidFill>
              </a:rPr>
              <a:t>Chemical </a:t>
            </a:r>
            <a:r>
              <a:rPr lang="en-US" sz="2800" b="1" dirty="0">
                <a:solidFill>
                  <a:schemeClr val="bg1">
                    <a:lumMod val="65000"/>
                  </a:schemeClr>
                </a:solidFill>
              </a:rPr>
              <a:t>Additives: </a:t>
            </a:r>
            <a:r>
              <a:rPr lang="en-US" sz="2000" dirty="0">
                <a:solidFill>
                  <a:schemeClr val="bg1">
                    <a:lumMod val="65000"/>
                  </a:schemeClr>
                </a:solidFill>
              </a:rPr>
              <a:t>Water Loss (Overvoltage), Antimony Transfer</a:t>
            </a:r>
          </a:p>
          <a:p>
            <a:pPr marL="800100" lvl="1" indent="-342900">
              <a:buFont typeface="Arial" panose="020B0604020202020204" pitchFamily="34" charset="0"/>
              <a:buChar char="•"/>
            </a:pPr>
            <a:endParaRPr lang="en-US" sz="2800" b="1" dirty="0" smtClean="0">
              <a:solidFill>
                <a:schemeClr val="bg1">
                  <a:lumMod val="65000"/>
                </a:schemeClr>
              </a:solidFill>
            </a:endParaRPr>
          </a:p>
          <a:p>
            <a:pPr marL="800100" lvl="1" indent="-342900">
              <a:buFont typeface="Arial" panose="020B0604020202020204" pitchFamily="34" charset="0"/>
              <a:buChar char="•"/>
            </a:pPr>
            <a:r>
              <a:rPr lang="en-US" sz="2800" b="1" dirty="0" smtClean="0">
                <a:solidFill>
                  <a:schemeClr val="bg1">
                    <a:lumMod val="65000"/>
                  </a:schemeClr>
                </a:solidFill>
              </a:rPr>
              <a:t>Porosity: </a:t>
            </a:r>
            <a:r>
              <a:rPr lang="en-US" sz="2000" dirty="0">
                <a:solidFill>
                  <a:schemeClr val="bg1">
                    <a:lumMod val="65000"/>
                  </a:schemeClr>
                </a:solidFill>
              </a:rPr>
              <a:t>ER, CCA, DCA, RC, </a:t>
            </a:r>
            <a:r>
              <a:rPr lang="en-US" sz="2000" dirty="0" smtClean="0">
                <a:solidFill>
                  <a:schemeClr val="bg1">
                    <a:lumMod val="65000"/>
                  </a:schemeClr>
                </a:solidFill>
              </a:rPr>
              <a:t>Dendritic Shorts, </a:t>
            </a:r>
            <a:r>
              <a:rPr lang="en-US" sz="2000" dirty="0">
                <a:solidFill>
                  <a:schemeClr val="bg1">
                    <a:lumMod val="65000"/>
                  </a:schemeClr>
                </a:solidFill>
              </a:rPr>
              <a:t>Cycle Life </a:t>
            </a:r>
          </a:p>
          <a:p>
            <a:pPr marL="800100" lvl="1" indent="-342900">
              <a:buFont typeface="Arial" panose="020B0604020202020204" pitchFamily="34" charset="0"/>
              <a:buChar char="•"/>
            </a:pPr>
            <a:endParaRPr lang="en-US" sz="2800" b="1" dirty="0" smtClean="0">
              <a:solidFill>
                <a:schemeClr val="bg1">
                  <a:lumMod val="65000"/>
                </a:schemeClr>
              </a:solidFill>
            </a:endParaRPr>
          </a:p>
          <a:p>
            <a:pPr marL="800100" lvl="1" indent="-342900">
              <a:buFont typeface="Arial" panose="020B0604020202020204" pitchFamily="34" charset="0"/>
              <a:buChar char="•"/>
            </a:pPr>
            <a:r>
              <a:rPr lang="en-US" sz="2800" b="1" dirty="0" smtClean="0">
                <a:solidFill>
                  <a:schemeClr val="bg1">
                    <a:lumMod val="65000"/>
                  </a:schemeClr>
                </a:solidFill>
              </a:rPr>
              <a:t>Battery </a:t>
            </a:r>
            <a:r>
              <a:rPr lang="en-US" sz="2800" b="1" dirty="0">
                <a:solidFill>
                  <a:schemeClr val="bg1">
                    <a:lumMod val="65000"/>
                  </a:schemeClr>
                </a:solidFill>
              </a:rPr>
              <a:t>Manufacturing Costs:</a:t>
            </a:r>
            <a:r>
              <a:rPr lang="en-US" sz="2800" dirty="0">
                <a:solidFill>
                  <a:schemeClr val="bg1">
                    <a:lumMod val="65000"/>
                  </a:schemeClr>
                </a:solidFill>
              </a:rPr>
              <a:t> </a:t>
            </a:r>
            <a:r>
              <a:rPr lang="en-US" sz="2000" dirty="0">
                <a:solidFill>
                  <a:schemeClr val="bg1">
                    <a:lumMod val="65000"/>
                  </a:schemeClr>
                </a:solidFill>
              </a:rPr>
              <a:t>Enveloping, Reduce Mossing</a:t>
            </a:r>
          </a:p>
          <a:p>
            <a:pPr marL="800100" lvl="1" indent="-342900">
              <a:buFont typeface="Arial" panose="020B0604020202020204" pitchFamily="34" charset="0"/>
              <a:buChar char="•"/>
            </a:pPr>
            <a:endParaRPr lang="en-US" sz="2800" b="1" dirty="0" smtClean="0">
              <a:solidFill>
                <a:schemeClr val="bg1">
                  <a:lumMod val="65000"/>
                </a:schemeClr>
              </a:solidFill>
            </a:endParaRPr>
          </a:p>
          <a:p>
            <a:pPr marL="800100" lvl="1" indent="-342900">
              <a:buFont typeface="Arial" panose="020B0604020202020204" pitchFamily="34" charset="0"/>
              <a:buChar char="•"/>
            </a:pPr>
            <a:r>
              <a:rPr lang="en-US" sz="2800" b="1" dirty="0" smtClean="0">
                <a:solidFill>
                  <a:schemeClr val="bg1">
                    <a:lumMod val="65000"/>
                  </a:schemeClr>
                </a:solidFill>
              </a:rPr>
              <a:t>Mechanical Strength: </a:t>
            </a:r>
            <a:r>
              <a:rPr lang="en-US" sz="2000" dirty="0" smtClean="0">
                <a:solidFill>
                  <a:schemeClr val="bg1">
                    <a:lumMod val="65000"/>
                  </a:schemeClr>
                </a:solidFill>
              </a:rPr>
              <a:t> </a:t>
            </a:r>
            <a:r>
              <a:rPr lang="en-US" sz="2000" dirty="0">
                <a:solidFill>
                  <a:schemeClr val="bg1">
                    <a:lumMod val="65000"/>
                  </a:schemeClr>
                </a:solidFill>
              </a:rPr>
              <a:t>Low Shrinkage, Optimal Tensile Properties</a:t>
            </a:r>
          </a:p>
          <a:p>
            <a:endParaRPr lang="en-US" dirty="0"/>
          </a:p>
        </p:txBody>
      </p:sp>
    </p:spTree>
    <p:extLst>
      <p:ext uri="{BB962C8B-B14F-4D97-AF65-F5344CB8AC3E}">
        <p14:creationId xmlns:p14="http://schemas.microsoft.com/office/powerpoint/2010/main" val="2048610666"/>
      </p:ext>
    </p:extLst>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635219"/>
          </a:xfrm>
        </p:spPr>
        <p:txBody>
          <a:bodyPr/>
          <a:lstStyle/>
          <a:p>
            <a:pPr algn="ctr" eaLnBrk="1" hangingPunct="1"/>
            <a:r>
              <a:rPr lang="en-US" altLang="en-US" sz="2400" dirty="0" smtClean="0"/>
              <a:t>BEST Article (Spring 2018)</a:t>
            </a:r>
            <a:endParaRPr lang="en-US" altLang="en-US" sz="1600" dirty="0" smtClean="0"/>
          </a:p>
        </p:txBody>
      </p:sp>
      <p:sp>
        <p:nvSpPr>
          <p:cNvPr id="3" name="TextBox 2"/>
          <p:cNvSpPr txBox="1"/>
          <p:nvPr/>
        </p:nvSpPr>
        <p:spPr>
          <a:xfrm>
            <a:off x="543463" y="659623"/>
            <a:ext cx="8117457" cy="523220"/>
          </a:xfrm>
          <a:prstGeom prst="rect">
            <a:avLst/>
          </a:prstGeom>
          <a:noFill/>
        </p:spPr>
        <p:txBody>
          <a:bodyPr wrap="square" rtlCol="0">
            <a:spAutoFit/>
          </a:bodyPr>
          <a:lstStyle/>
          <a:p>
            <a:pPr lvl="0" algn="ctr"/>
            <a:r>
              <a:rPr lang="en-US" sz="2800" b="1" dirty="0">
                <a:solidFill>
                  <a:srgbClr val="4472C4">
                    <a:lumMod val="50000"/>
                  </a:srgbClr>
                </a:solidFill>
              </a:rPr>
              <a:t>Key Separator Design </a:t>
            </a:r>
            <a:r>
              <a:rPr lang="en-US" sz="2800" b="1" dirty="0" smtClean="0">
                <a:solidFill>
                  <a:srgbClr val="4472C4">
                    <a:lumMod val="50000"/>
                  </a:srgbClr>
                </a:solidFill>
              </a:rPr>
              <a:t>Considerations: Profile Design</a:t>
            </a:r>
            <a:endParaRPr lang="en-US" sz="2800" b="1" dirty="0">
              <a:solidFill>
                <a:srgbClr val="4472C4">
                  <a:lumMod val="50000"/>
                </a:srgbClr>
              </a:solidFill>
            </a:endParaRPr>
          </a:p>
        </p:txBody>
      </p:sp>
      <p:sp>
        <p:nvSpPr>
          <p:cNvPr id="4" name="TextBox 3"/>
          <p:cNvSpPr txBox="1"/>
          <p:nvPr/>
        </p:nvSpPr>
        <p:spPr>
          <a:xfrm>
            <a:off x="457200" y="1294842"/>
            <a:ext cx="8419381"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5">
                    <a:lumMod val="50000"/>
                  </a:schemeClr>
                </a:solidFill>
              </a:rPr>
              <a:t>The design of the profile usually finds influence by one or more of the following four (4) application objectives:</a:t>
            </a:r>
          </a:p>
          <a:p>
            <a:pPr marL="914400" lvl="1" indent="-457200">
              <a:buFont typeface="+mj-lt"/>
              <a:buAutoNum type="arabicPeriod"/>
            </a:pPr>
            <a:r>
              <a:rPr lang="en-US" sz="2000" b="1" dirty="0" smtClean="0">
                <a:solidFill>
                  <a:schemeClr val="accent5">
                    <a:lumMod val="50000"/>
                  </a:schemeClr>
                </a:solidFill>
              </a:rPr>
              <a:t>Acid Displacement Volume</a:t>
            </a:r>
          </a:p>
          <a:p>
            <a:pPr marL="914400" lvl="1" indent="-457200">
              <a:buFont typeface="+mj-lt"/>
              <a:buAutoNum type="arabicPeriod"/>
            </a:pPr>
            <a:r>
              <a:rPr lang="en-US" sz="2000" dirty="0" smtClean="0">
                <a:solidFill>
                  <a:schemeClr val="accent5">
                    <a:lumMod val="50000"/>
                  </a:schemeClr>
                </a:solidFill>
              </a:rPr>
              <a:t>Active Material Retention Efficiency</a:t>
            </a:r>
          </a:p>
          <a:p>
            <a:pPr marL="914400" lvl="1" indent="-457200">
              <a:buFont typeface="+mj-lt"/>
              <a:buAutoNum type="arabicPeriod"/>
            </a:pPr>
            <a:r>
              <a:rPr lang="en-US" sz="2000" dirty="0" smtClean="0">
                <a:solidFill>
                  <a:schemeClr val="accent5">
                    <a:lumMod val="50000"/>
                  </a:schemeClr>
                </a:solidFill>
              </a:rPr>
              <a:t>Acid Stratification Mitigation</a:t>
            </a:r>
          </a:p>
          <a:p>
            <a:pPr marL="914400" lvl="1" indent="-457200">
              <a:buFont typeface="+mj-lt"/>
              <a:buAutoNum type="arabicPeriod"/>
            </a:pPr>
            <a:r>
              <a:rPr lang="en-US" sz="2000" dirty="0" smtClean="0">
                <a:solidFill>
                  <a:schemeClr val="accent5">
                    <a:lumMod val="50000"/>
                  </a:schemeClr>
                </a:solidFill>
              </a:rPr>
              <a:t>Separator Cost via Mass Savings (not mentioned in the article!)</a:t>
            </a:r>
          </a:p>
          <a:p>
            <a:pPr marL="457200" indent="-457200">
              <a:buFont typeface="Arial" panose="020B0604020202020204" pitchFamily="34" charset="0"/>
              <a:buChar char="•"/>
            </a:pPr>
            <a:endParaRPr lang="en-US" sz="2400" dirty="0" smtClean="0">
              <a:solidFill>
                <a:schemeClr val="accent5">
                  <a:lumMod val="50000"/>
                </a:schemeClr>
              </a:solidFill>
            </a:endParaRPr>
          </a:p>
          <a:p>
            <a:pPr marL="457200" indent="-457200">
              <a:buFont typeface="Arial" panose="020B0604020202020204" pitchFamily="34" charset="0"/>
              <a:buChar char="•"/>
            </a:pPr>
            <a:r>
              <a:rPr lang="en-US" sz="2400" dirty="0" smtClean="0">
                <a:solidFill>
                  <a:schemeClr val="accent5">
                    <a:lumMod val="50000"/>
                  </a:schemeClr>
                </a:solidFill>
              </a:rPr>
              <a:t>Let’s look at “Acid Displacement” in more detail…</a:t>
            </a:r>
          </a:p>
          <a:p>
            <a:pPr marL="914400" lvl="1" indent="-457200">
              <a:buFont typeface="Arial" panose="020B0604020202020204" pitchFamily="34" charset="0"/>
              <a:buChar char="•"/>
            </a:pPr>
            <a:r>
              <a:rPr lang="en-US" sz="2000" dirty="0" smtClean="0">
                <a:solidFill>
                  <a:schemeClr val="accent5">
                    <a:lumMod val="50000"/>
                  </a:schemeClr>
                </a:solidFill>
              </a:rPr>
              <a:t>Unlike electrolytes in other energy storage systems, Lead-Acid “uses” the electrolyte in the reaction and thus L-A batteries are quite sensitive to the quantity of acid (electrolyte) stored within the battery.</a:t>
            </a:r>
          </a:p>
          <a:p>
            <a:pPr marL="914400" lvl="1" indent="-457200">
              <a:buFont typeface="Arial" panose="020B0604020202020204" pitchFamily="34" charset="0"/>
              <a:buChar char="•"/>
            </a:pPr>
            <a:r>
              <a:rPr lang="en-US" sz="2000" dirty="0" smtClean="0">
                <a:solidFill>
                  <a:schemeClr val="accent5">
                    <a:lumMod val="50000"/>
                  </a:schemeClr>
                </a:solidFill>
              </a:rPr>
              <a:t>What are the primary properties affected by acid displacement?</a:t>
            </a:r>
          </a:p>
          <a:p>
            <a:pPr marL="1371600" lvl="2" indent="-457200">
              <a:buFont typeface="Arial" panose="020B0604020202020204" pitchFamily="34" charset="0"/>
              <a:buChar char="•"/>
            </a:pPr>
            <a:r>
              <a:rPr lang="en-US" sz="2000" dirty="0" smtClean="0">
                <a:solidFill>
                  <a:schemeClr val="accent5">
                    <a:lumMod val="50000"/>
                  </a:schemeClr>
                </a:solidFill>
              </a:rPr>
              <a:t>Cold Cranking Amperage (CCA)</a:t>
            </a:r>
          </a:p>
          <a:p>
            <a:pPr marL="1371600" lvl="2" indent="-457200">
              <a:buFont typeface="Arial" panose="020B0604020202020204" pitchFamily="34" charset="0"/>
              <a:buChar char="•"/>
            </a:pPr>
            <a:r>
              <a:rPr lang="en-US" sz="2000" dirty="0" smtClean="0">
                <a:solidFill>
                  <a:schemeClr val="accent5">
                    <a:lumMod val="50000"/>
                  </a:schemeClr>
                </a:solidFill>
              </a:rPr>
              <a:t>Dynamic Charge Acceptance (DCA)</a:t>
            </a:r>
          </a:p>
          <a:p>
            <a:pPr marL="1371600" lvl="2" indent="-457200">
              <a:buFont typeface="Arial" panose="020B0604020202020204" pitchFamily="34" charset="0"/>
              <a:buChar char="•"/>
            </a:pPr>
            <a:r>
              <a:rPr lang="en-US" sz="2000" dirty="0" smtClean="0">
                <a:solidFill>
                  <a:schemeClr val="accent5">
                    <a:lumMod val="50000"/>
                  </a:schemeClr>
                </a:solidFill>
              </a:rPr>
              <a:t>Reserve Capacity (RC)</a:t>
            </a:r>
          </a:p>
          <a:p>
            <a:pPr marL="914400" lvl="1" indent="-457200">
              <a:buFont typeface="Arial" panose="020B0604020202020204" pitchFamily="34" charset="0"/>
              <a:buChar char="•"/>
            </a:pPr>
            <a:r>
              <a:rPr lang="en-US" sz="2000" dirty="0" smtClean="0">
                <a:solidFill>
                  <a:schemeClr val="accent5">
                    <a:lumMod val="50000"/>
                  </a:schemeClr>
                </a:solidFill>
              </a:rPr>
              <a:t>Important properties! Let’s calculate acid displacement for a profile. </a:t>
            </a:r>
          </a:p>
          <a:p>
            <a:pPr marL="457200" indent="-457200">
              <a:buFont typeface="Arial" panose="020B0604020202020204" pitchFamily="34" charset="0"/>
              <a:buChar char="•"/>
            </a:pPr>
            <a:endParaRPr lang="en-US" sz="2400" dirty="0">
              <a:solidFill>
                <a:schemeClr val="accent5">
                  <a:lumMod val="50000"/>
                </a:schemeClr>
              </a:solidFill>
            </a:endParaRPr>
          </a:p>
        </p:txBody>
      </p:sp>
    </p:spTree>
    <p:extLst>
      <p:ext uri="{BB962C8B-B14F-4D97-AF65-F5344CB8AC3E}">
        <p14:creationId xmlns:p14="http://schemas.microsoft.com/office/powerpoint/2010/main" val="158527708"/>
      </p:ext>
    </p:extLst>
  </p:cSld>
  <p:clrMapOvr>
    <a:masterClrMapping/>
  </p:clrMapOvr>
  <p:transition spd="med">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424169"/>
          </a:xfrm>
        </p:spPr>
        <p:txBody>
          <a:bodyPr/>
          <a:lstStyle/>
          <a:p>
            <a:pPr algn="ctr" eaLnBrk="1" hangingPunct="1"/>
            <a:r>
              <a:rPr lang="en-US" altLang="en-US" sz="2400" dirty="0" smtClean="0"/>
              <a:t>BEST Article (Spring 2018)</a:t>
            </a:r>
            <a:endParaRPr lang="en-US" altLang="en-US" sz="1600" dirty="0" smtClean="0"/>
          </a:p>
        </p:txBody>
      </p:sp>
      <p:sp>
        <p:nvSpPr>
          <p:cNvPr id="3" name="TextBox 2"/>
          <p:cNvSpPr txBox="1"/>
          <p:nvPr/>
        </p:nvSpPr>
        <p:spPr>
          <a:xfrm>
            <a:off x="319178" y="759124"/>
            <a:ext cx="8824822" cy="369332"/>
          </a:xfrm>
          <a:prstGeom prst="rect">
            <a:avLst/>
          </a:prstGeom>
          <a:noFill/>
        </p:spPr>
        <p:txBody>
          <a:bodyPr wrap="square" rtlCol="0">
            <a:spAutoFit/>
          </a:bodyPr>
          <a:lstStyle/>
          <a:p>
            <a:pPr algn="ctr"/>
            <a:endParaRPr lang="en-US" dirty="0"/>
          </a:p>
        </p:txBody>
      </p:sp>
      <p:pic>
        <p:nvPicPr>
          <p:cNvPr id="4" name="Picture 3"/>
          <p:cNvPicPr>
            <a:picLocks noChangeAspect="1"/>
          </p:cNvPicPr>
          <p:nvPr/>
        </p:nvPicPr>
        <p:blipFill>
          <a:blip r:embed="rId2"/>
          <a:stretch>
            <a:fillRect/>
          </a:stretch>
        </p:blipFill>
        <p:spPr>
          <a:xfrm>
            <a:off x="439946" y="690112"/>
            <a:ext cx="8341743" cy="3381555"/>
          </a:xfrm>
          <a:prstGeom prst="rect">
            <a:avLst/>
          </a:prstGeom>
        </p:spPr>
      </p:pic>
      <p:sp>
        <p:nvSpPr>
          <p:cNvPr id="5" name="TextBox 4"/>
          <p:cNvSpPr txBox="1"/>
          <p:nvPr/>
        </p:nvSpPr>
        <p:spPr>
          <a:xfrm>
            <a:off x="194092" y="4019779"/>
            <a:ext cx="8833449"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accent5">
                    <a:lumMod val="50000"/>
                  </a:schemeClr>
                </a:solidFill>
              </a:rPr>
              <a:t>Important “tips” to remember when optimizing displacement.</a:t>
            </a:r>
            <a:endParaRPr lang="en-US" sz="2000" dirty="0" smtClean="0">
              <a:solidFill>
                <a:schemeClr val="accent5">
                  <a:lumMod val="50000"/>
                </a:schemeClr>
              </a:solidFill>
            </a:endParaRPr>
          </a:p>
          <a:p>
            <a:pPr marL="742950" lvl="1" indent="-285750">
              <a:buFont typeface="Arial" panose="020B0604020202020204" pitchFamily="34" charset="0"/>
              <a:buChar char="•"/>
            </a:pPr>
            <a:r>
              <a:rPr lang="en-US" sz="2000" dirty="0" smtClean="0">
                <a:solidFill>
                  <a:schemeClr val="accent5">
                    <a:lumMod val="50000"/>
                  </a:schemeClr>
                </a:solidFill>
              </a:rPr>
              <a:t>The Backweb thickness is critical</a:t>
            </a:r>
          </a:p>
          <a:p>
            <a:pPr marL="742950" lvl="1" indent="-285750">
              <a:buFont typeface="Arial" panose="020B0604020202020204" pitchFamily="34" charset="0"/>
              <a:buChar char="•"/>
            </a:pPr>
            <a:r>
              <a:rPr lang="en-US" sz="2000" dirty="0" smtClean="0">
                <a:solidFill>
                  <a:schemeClr val="accent5">
                    <a:lumMod val="50000"/>
                  </a:schemeClr>
                </a:solidFill>
              </a:rPr>
              <a:t>The higher the porosity, the more acid residing in the backweb!</a:t>
            </a:r>
          </a:p>
          <a:p>
            <a:pPr marL="742950" lvl="1" indent="-285750">
              <a:buFont typeface="Arial" panose="020B0604020202020204" pitchFamily="34" charset="0"/>
              <a:buChar char="•"/>
            </a:pPr>
            <a:r>
              <a:rPr lang="en-US" sz="2000" dirty="0" smtClean="0">
                <a:solidFill>
                  <a:schemeClr val="accent5">
                    <a:lumMod val="50000"/>
                  </a:schemeClr>
                </a:solidFill>
              </a:rPr>
              <a:t>If major ribs can be “discontinuous or segmented” we reduce displacement</a:t>
            </a:r>
          </a:p>
          <a:p>
            <a:pPr marL="742950" lvl="1" indent="-285750">
              <a:buFont typeface="Arial" panose="020B0604020202020204" pitchFamily="34" charset="0"/>
              <a:buChar char="•"/>
            </a:pPr>
            <a:r>
              <a:rPr lang="en-US" sz="2000" dirty="0" smtClean="0">
                <a:solidFill>
                  <a:schemeClr val="accent5">
                    <a:lumMod val="50000"/>
                  </a:schemeClr>
                </a:solidFill>
              </a:rPr>
              <a:t>Miniribs on the negative actually increase displacement unless the b/w reduced to compensate.</a:t>
            </a:r>
          </a:p>
          <a:p>
            <a:pPr marL="285750" indent="-285750">
              <a:buFont typeface="Arial" panose="020B0604020202020204" pitchFamily="34" charset="0"/>
              <a:buChar char="•"/>
            </a:pPr>
            <a:r>
              <a:rPr lang="en-US" sz="2400" dirty="0" smtClean="0">
                <a:solidFill>
                  <a:schemeClr val="accent5">
                    <a:lumMod val="50000"/>
                  </a:schemeClr>
                </a:solidFill>
              </a:rPr>
              <a:t>How do </a:t>
            </a:r>
            <a:r>
              <a:rPr lang="en-US" sz="2400" i="1" u="sng" dirty="0" smtClean="0">
                <a:solidFill>
                  <a:schemeClr val="accent5">
                    <a:lumMod val="50000"/>
                  </a:schemeClr>
                </a:solidFill>
              </a:rPr>
              <a:t>our</a:t>
            </a:r>
            <a:r>
              <a:rPr lang="en-US" sz="2400" dirty="0" smtClean="0">
                <a:solidFill>
                  <a:schemeClr val="accent5">
                    <a:lumMod val="50000"/>
                  </a:schemeClr>
                </a:solidFill>
              </a:rPr>
              <a:t> customers view acid displacement?  </a:t>
            </a:r>
          </a:p>
          <a:p>
            <a:pPr marL="285750" indent="-285750">
              <a:buFont typeface="Arial" panose="020B0604020202020204" pitchFamily="34" charset="0"/>
              <a:buChar char="•"/>
            </a:pPr>
            <a:r>
              <a:rPr lang="en-US" sz="2400" dirty="0" smtClean="0">
                <a:solidFill>
                  <a:schemeClr val="accent5">
                    <a:lumMod val="50000"/>
                  </a:schemeClr>
                </a:solidFill>
              </a:rPr>
              <a:t>Do we need new ideas?</a:t>
            </a:r>
          </a:p>
          <a:p>
            <a:pPr marL="285750" indent="-285750">
              <a:buFont typeface="Arial" panose="020B0604020202020204" pitchFamily="34" charset="0"/>
              <a:buChar char="•"/>
            </a:pPr>
            <a:endParaRPr lang="en-US" sz="2000" dirty="0">
              <a:solidFill>
                <a:schemeClr val="accent5">
                  <a:lumMod val="50000"/>
                </a:schemeClr>
              </a:solidFill>
            </a:endParaRPr>
          </a:p>
        </p:txBody>
      </p:sp>
    </p:spTree>
    <p:extLst>
      <p:ext uri="{BB962C8B-B14F-4D97-AF65-F5344CB8AC3E}">
        <p14:creationId xmlns:p14="http://schemas.microsoft.com/office/powerpoint/2010/main" val="4092526681"/>
      </p:ext>
    </p:extLst>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635219"/>
          </a:xfrm>
        </p:spPr>
        <p:txBody>
          <a:bodyPr/>
          <a:lstStyle/>
          <a:p>
            <a:pPr algn="ctr" eaLnBrk="1" hangingPunct="1"/>
            <a:r>
              <a:rPr lang="en-US" altLang="en-US" sz="2400" dirty="0" smtClean="0"/>
              <a:t>BEST Article (Spring 2018)</a:t>
            </a:r>
            <a:endParaRPr lang="en-US" altLang="en-US" sz="1600" dirty="0" smtClean="0"/>
          </a:p>
        </p:txBody>
      </p:sp>
      <p:sp>
        <p:nvSpPr>
          <p:cNvPr id="3" name="TextBox 2"/>
          <p:cNvSpPr txBox="1"/>
          <p:nvPr/>
        </p:nvSpPr>
        <p:spPr>
          <a:xfrm>
            <a:off x="543463" y="620290"/>
            <a:ext cx="8117457" cy="523220"/>
          </a:xfrm>
          <a:prstGeom prst="rect">
            <a:avLst/>
          </a:prstGeom>
          <a:noFill/>
        </p:spPr>
        <p:txBody>
          <a:bodyPr wrap="square" rtlCol="0">
            <a:spAutoFit/>
          </a:bodyPr>
          <a:lstStyle/>
          <a:p>
            <a:pPr lvl="0" algn="ctr"/>
            <a:r>
              <a:rPr lang="en-US" sz="2800" b="1" dirty="0">
                <a:solidFill>
                  <a:srgbClr val="4472C4">
                    <a:lumMod val="50000"/>
                  </a:srgbClr>
                </a:solidFill>
              </a:rPr>
              <a:t>Key Separator Design </a:t>
            </a:r>
            <a:r>
              <a:rPr lang="en-US" sz="2800" b="1" dirty="0" smtClean="0">
                <a:solidFill>
                  <a:srgbClr val="4472C4">
                    <a:lumMod val="50000"/>
                  </a:srgbClr>
                </a:solidFill>
              </a:rPr>
              <a:t>Considerations: Profile Design</a:t>
            </a:r>
            <a:endParaRPr lang="en-US" sz="2800" b="1" dirty="0">
              <a:solidFill>
                <a:srgbClr val="4472C4">
                  <a:lumMod val="50000"/>
                </a:srgbClr>
              </a:solidFill>
            </a:endParaRPr>
          </a:p>
        </p:txBody>
      </p:sp>
      <p:sp>
        <p:nvSpPr>
          <p:cNvPr id="4" name="TextBox 3"/>
          <p:cNvSpPr txBox="1"/>
          <p:nvPr/>
        </p:nvSpPr>
        <p:spPr>
          <a:xfrm>
            <a:off x="276045" y="1105061"/>
            <a:ext cx="8781689"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5">
                    <a:lumMod val="50000"/>
                  </a:schemeClr>
                </a:solidFill>
              </a:rPr>
              <a:t>The design of the profile usually finds influence by one or more of the following four (4) application objectives:</a:t>
            </a:r>
          </a:p>
          <a:p>
            <a:pPr marL="914400" lvl="1" indent="-457200">
              <a:buFont typeface="+mj-lt"/>
              <a:buAutoNum type="arabicPeriod"/>
            </a:pPr>
            <a:r>
              <a:rPr lang="en-US" sz="2000" dirty="0" smtClean="0">
                <a:solidFill>
                  <a:schemeClr val="accent5">
                    <a:lumMod val="50000"/>
                  </a:schemeClr>
                </a:solidFill>
              </a:rPr>
              <a:t>Acid Displacement Volume</a:t>
            </a:r>
          </a:p>
          <a:p>
            <a:pPr marL="914400" lvl="1" indent="-457200">
              <a:buFont typeface="+mj-lt"/>
              <a:buAutoNum type="arabicPeriod"/>
            </a:pPr>
            <a:r>
              <a:rPr lang="en-US" sz="2000" b="1" dirty="0" smtClean="0">
                <a:solidFill>
                  <a:schemeClr val="accent5">
                    <a:lumMod val="50000"/>
                  </a:schemeClr>
                </a:solidFill>
              </a:rPr>
              <a:t>Active Material Retention Efficiency</a:t>
            </a:r>
          </a:p>
          <a:p>
            <a:pPr marL="914400" lvl="1" indent="-457200">
              <a:buFont typeface="+mj-lt"/>
              <a:buAutoNum type="arabicPeriod"/>
            </a:pPr>
            <a:r>
              <a:rPr lang="en-US" sz="2000" b="1" dirty="0" smtClean="0">
                <a:solidFill>
                  <a:schemeClr val="accent5">
                    <a:lumMod val="50000"/>
                  </a:schemeClr>
                </a:solidFill>
              </a:rPr>
              <a:t>Acid Stratification Mitigation</a:t>
            </a:r>
          </a:p>
          <a:p>
            <a:pPr marL="914400" lvl="1" indent="-457200">
              <a:buFont typeface="+mj-lt"/>
              <a:buAutoNum type="arabicPeriod"/>
            </a:pPr>
            <a:r>
              <a:rPr lang="en-US" sz="2000" b="1" dirty="0" smtClean="0">
                <a:solidFill>
                  <a:schemeClr val="accent5">
                    <a:lumMod val="50000"/>
                  </a:schemeClr>
                </a:solidFill>
              </a:rPr>
              <a:t>Separator Cost via Mass Savings (not mentioned in the article!)</a:t>
            </a:r>
          </a:p>
          <a:p>
            <a:pPr marL="457200" indent="-457200">
              <a:buFont typeface="Arial" panose="020B0604020202020204" pitchFamily="34" charset="0"/>
              <a:buChar char="•"/>
            </a:pPr>
            <a:endParaRPr lang="en-US" sz="2400" dirty="0" smtClean="0">
              <a:solidFill>
                <a:schemeClr val="accent5">
                  <a:lumMod val="50000"/>
                </a:schemeClr>
              </a:solidFill>
            </a:endParaRPr>
          </a:p>
          <a:p>
            <a:pPr marL="457200" indent="-457200">
              <a:buFont typeface="Arial" panose="020B0604020202020204" pitchFamily="34" charset="0"/>
              <a:buChar char="•"/>
            </a:pPr>
            <a:r>
              <a:rPr lang="en-US" sz="2400" dirty="0" smtClean="0">
                <a:solidFill>
                  <a:schemeClr val="accent5">
                    <a:lumMod val="50000"/>
                  </a:schemeClr>
                </a:solidFill>
              </a:rPr>
              <a:t>Retention of active </a:t>
            </a:r>
            <a:r>
              <a:rPr lang="en-US" sz="2400" dirty="0">
                <a:solidFill>
                  <a:schemeClr val="accent5">
                    <a:lumMod val="50000"/>
                  </a:schemeClr>
                </a:solidFill>
              </a:rPr>
              <a:t>m</a:t>
            </a:r>
            <a:r>
              <a:rPr lang="en-US" sz="2400" dirty="0" smtClean="0">
                <a:solidFill>
                  <a:schemeClr val="accent5">
                    <a:lumMod val="50000"/>
                  </a:schemeClr>
                </a:solidFill>
              </a:rPr>
              <a:t>aterial is important as it affects cycle life</a:t>
            </a:r>
          </a:p>
          <a:p>
            <a:pPr marL="800100" lvl="1" indent="-342900">
              <a:buFont typeface="Arial" panose="020B0604020202020204" pitchFamily="34" charset="0"/>
              <a:buChar char="•"/>
            </a:pPr>
            <a:r>
              <a:rPr lang="en-US" sz="2000" dirty="0" smtClean="0">
                <a:solidFill>
                  <a:schemeClr val="accent5">
                    <a:lumMod val="50000"/>
                  </a:schemeClr>
                </a:solidFill>
              </a:rPr>
              <a:t>Design often dictated by the battery mfg. through long internal studies</a:t>
            </a:r>
          </a:p>
          <a:p>
            <a:pPr marL="800100" lvl="1" indent="-342900">
              <a:buFont typeface="Arial" panose="020B0604020202020204" pitchFamily="34" charset="0"/>
              <a:buChar char="•"/>
            </a:pPr>
            <a:r>
              <a:rPr lang="en-US" sz="2000" dirty="0" smtClean="0">
                <a:solidFill>
                  <a:schemeClr val="accent5">
                    <a:lumMod val="50000"/>
                  </a:schemeClr>
                </a:solidFill>
              </a:rPr>
              <a:t>Designs vary and must be balanced by displacement and cost</a:t>
            </a:r>
          </a:p>
          <a:p>
            <a:pPr marL="457200" indent="-457200">
              <a:buFont typeface="Arial" panose="020B0604020202020204" pitchFamily="34" charset="0"/>
              <a:buChar char="•"/>
            </a:pPr>
            <a:endParaRPr lang="en-US" sz="2400" dirty="0" smtClean="0">
              <a:solidFill>
                <a:schemeClr val="accent5">
                  <a:lumMod val="50000"/>
                </a:schemeClr>
              </a:solidFill>
            </a:endParaRPr>
          </a:p>
          <a:p>
            <a:pPr marL="457200" indent="-457200">
              <a:buFont typeface="Arial" panose="020B0604020202020204" pitchFamily="34" charset="0"/>
              <a:buChar char="•"/>
            </a:pPr>
            <a:r>
              <a:rPr lang="en-US" sz="2400" dirty="0" smtClean="0">
                <a:solidFill>
                  <a:schemeClr val="accent5">
                    <a:lumMod val="50000"/>
                  </a:schemeClr>
                </a:solidFill>
              </a:rPr>
              <a:t>Profile design remains a somewhat unproven “solution” to stratification although new approaches are vigorously underway</a:t>
            </a:r>
          </a:p>
          <a:p>
            <a:pPr marL="457200" indent="-457200">
              <a:buFont typeface="Arial" panose="020B0604020202020204" pitchFamily="34" charset="0"/>
              <a:buChar char="•"/>
            </a:pPr>
            <a:endParaRPr lang="en-US" sz="2400" dirty="0">
              <a:solidFill>
                <a:schemeClr val="accent5">
                  <a:lumMod val="50000"/>
                </a:schemeClr>
              </a:solidFill>
            </a:endParaRPr>
          </a:p>
          <a:p>
            <a:pPr marL="457200" indent="-457200">
              <a:buFont typeface="Arial" panose="020B0604020202020204" pitchFamily="34" charset="0"/>
              <a:buChar char="•"/>
            </a:pPr>
            <a:r>
              <a:rPr lang="en-US" sz="2400" dirty="0" smtClean="0">
                <a:solidFill>
                  <a:schemeClr val="accent5">
                    <a:lumMod val="50000"/>
                  </a:schemeClr>
                </a:solidFill>
              </a:rPr>
              <a:t>Mass reduction via profile design is an important topic but beyond the scope of the article</a:t>
            </a:r>
          </a:p>
          <a:p>
            <a:pPr marL="457200" indent="-457200">
              <a:buFont typeface="Arial" panose="020B0604020202020204" pitchFamily="34" charset="0"/>
              <a:buChar char="•"/>
            </a:pPr>
            <a:endParaRPr lang="en-US" sz="2400" dirty="0" smtClean="0">
              <a:solidFill>
                <a:schemeClr val="accent5">
                  <a:lumMod val="50000"/>
                </a:schemeClr>
              </a:solidFill>
            </a:endParaRPr>
          </a:p>
        </p:txBody>
      </p:sp>
    </p:spTree>
    <p:extLst>
      <p:ext uri="{BB962C8B-B14F-4D97-AF65-F5344CB8AC3E}">
        <p14:creationId xmlns:p14="http://schemas.microsoft.com/office/powerpoint/2010/main" val="542519071"/>
      </p:ext>
    </p:extLst>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441422"/>
          </a:xfrm>
        </p:spPr>
        <p:txBody>
          <a:bodyPr/>
          <a:lstStyle/>
          <a:p>
            <a:pPr algn="ctr" eaLnBrk="1" hangingPunct="1"/>
            <a:r>
              <a:rPr lang="en-US" altLang="en-US" sz="2400" dirty="0" smtClean="0"/>
              <a:t>BEST Article (Spring 2018)</a:t>
            </a:r>
            <a:endParaRPr lang="en-US" altLang="en-US" sz="1600" dirty="0" smtClean="0"/>
          </a:p>
        </p:txBody>
      </p:sp>
      <p:sp>
        <p:nvSpPr>
          <p:cNvPr id="4" name="TextBox 3"/>
          <p:cNvSpPr txBox="1"/>
          <p:nvPr/>
        </p:nvSpPr>
        <p:spPr>
          <a:xfrm>
            <a:off x="112144" y="948906"/>
            <a:ext cx="8893834" cy="5170646"/>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4472C4">
                    <a:lumMod val="50000"/>
                  </a:srgbClr>
                </a:solidFill>
              </a:rPr>
              <a:t>Key Separator Design Considerations</a:t>
            </a:r>
          </a:p>
          <a:p>
            <a:pPr marL="800100" lvl="1" indent="-342900">
              <a:buFont typeface="Arial" panose="020B0604020202020204" pitchFamily="34" charset="0"/>
              <a:buChar char="•"/>
            </a:pPr>
            <a:endParaRPr lang="en-US" sz="2800" b="1" dirty="0" smtClean="0">
              <a:solidFill>
                <a:srgbClr val="4472C4">
                  <a:lumMod val="50000"/>
                </a:srgbClr>
              </a:solidFill>
            </a:endParaRPr>
          </a:p>
          <a:p>
            <a:pPr marL="800100" lvl="1" indent="-342900">
              <a:buFont typeface="Arial" panose="020B0604020202020204" pitchFamily="34" charset="0"/>
              <a:buChar char="•"/>
            </a:pPr>
            <a:r>
              <a:rPr lang="en-US" sz="2800" b="1" dirty="0" smtClean="0">
                <a:solidFill>
                  <a:schemeClr val="bg1">
                    <a:lumMod val="65000"/>
                  </a:schemeClr>
                </a:solidFill>
              </a:rPr>
              <a:t>Profile </a:t>
            </a:r>
            <a:r>
              <a:rPr lang="en-US" sz="2800" b="1" dirty="0">
                <a:solidFill>
                  <a:schemeClr val="bg1">
                    <a:lumMod val="65000"/>
                  </a:schemeClr>
                </a:solidFill>
              </a:rPr>
              <a:t>Design: </a:t>
            </a:r>
            <a:r>
              <a:rPr lang="en-US" sz="2000" dirty="0">
                <a:solidFill>
                  <a:schemeClr val="bg1">
                    <a:lumMod val="65000"/>
                  </a:schemeClr>
                </a:solidFill>
              </a:rPr>
              <a:t>Acid Displacement, Stratification, Paste Retention</a:t>
            </a:r>
          </a:p>
          <a:p>
            <a:pPr marL="800100" lvl="1" indent="-342900">
              <a:buFont typeface="Arial" panose="020B0604020202020204" pitchFamily="34" charset="0"/>
              <a:buChar char="•"/>
            </a:pPr>
            <a:endParaRPr lang="en-US" sz="2800" b="1" dirty="0" smtClean="0">
              <a:solidFill>
                <a:srgbClr val="4472C4">
                  <a:lumMod val="50000"/>
                </a:srgbClr>
              </a:solidFill>
            </a:endParaRPr>
          </a:p>
          <a:p>
            <a:pPr marL="800100" lvl="1" indent="-342900">
              <a:buFont typeface="Arial" panose="020B0604020202020204" pitchFamily="34" charset="0"/>
              <a:buChar char="•"/>
            </a:pPr>
            <a:r>
              <a:rPr lang="en-US" sz="2800" b="1" dirty="0" smtClean="0">
                <a:solidFill>
                  <a:schemeClr val="accent5">
                    <a:lumMod val="50000"/>
                  </a:schemeClr>
                </a:solidFill>
              </a:rPr>
              <a:t>Chemical </a:t>
            </a:r>
            <a:r>
              <a:rPr lang="en-US" sz="2800" b="1" dirty="0">
                <a:solidFill>
                  <a:schemeClr val="accent5">
                    <a:lumMod val="50000"/>
                  </a:schemeClr>
                </a:solidFill>
              </a:rPr>
              <a:t>Additives: </a:t>
            </a:r>
            <a:r>
              <a:rPr lang="en-US" sz="2000" dirty="0">
                <a:solidFill>
                  <a:schemeClr val="accent5">
                    <a:lumMod val="50000"/>
                  </a:schemeClr>
                </a:solidFill>
              </a:rPr>
              <a:t>Water Loss (Overvoltage), Antimony Transfer</a:t>
            </a:r>
          </a:p>
          <a:p>
            <a:pPr marL="800100" lvl="1" indent="-342900">
              <a:buFont typeface="Arial" panose="020B0604020202020204" pitchFamily="34" charset="0"/>
              <a:buChar char="•"/>
            </a:pPr>
            <a:endParaRPr lang="en-US" sz="2800" b="1" dirty="0" smtClean="0">
              <a:solidFill>
                <a:prstClr val="white">
                  <a:lumMod val="65000"/>
                </a:prstClr>
              </a:solidFill>
            </a:endParaRPr>
          </a:p>
          <a:p>
            <a:pPr marL="800100" lvl="1" indent="-342900">
              <a:buFont typeface="Arial" panose="020B0604020202020204" pitchFamily="34" charset="0"/>
              <a:buChar char="•"/>
            </a:pPr>
            <a:r>
              <a:rPr lang="en-US" sz="2800" b="1" dirty="0" smtClean="0">
                <a:solidFill>
                  <a:prstClr val="white">
                    <a:lumMod val="65000"/>
                  </a:prstClr>
                </a:solidFill>
              </a:rPr>
              <a:t>Porosity: </a:t>
            </a:r>
            <a:r>
              <a:rPr lang="en-US" sz="2000" dirty="0">
                <a:solidFill>
                  <a:prstClr val="white">
                    <a:lumMod val="65000"/>
                  </a:prstClr>
                </a:solidFill>
              </a:rPr>
              <a:t>ER, CCA, DCA, RC, </a:t>
            </a:r>
            <a:r>
              <a:rPr lang="en-US" sz="2000" dirty="0" smtClean="0">
                <a:solidFill>
                  <a:prstClr val="white">
                    <a:lumMod val="65000"/>
                  </a:prstClr>
                </a:solidFill>
              </a:rPr>
              <a:t>Dendritic Shorts, </a:t>
            </a:r>
            <a:r>
              <a:rPr lang="en-US" sz="2000" dirty="0">
                <a:solidFill>
                  <a:prstClr val="white">
                    <a:lumMod val="65000"/>
                  </a:prstClr>
                </a:solidFill>
              </a:rPr>
              <a:t>Cycle Life </a:t>
            </a:r>
          </a:p>
          <a:p>
            <a:pPr marL="800100" lvl="1" indent="-342900">
              <a:buFont typeface="Arial" panose="020B0604020202020204" pitchFamily="34" charset="0"/>
              <a:buChar char="•"/>
            </a:pPr>
            <a:endParaRPr lang="en-US" sz="2800" b="1" dirty="0" smtClean="0">
              <a:solidFill>
                <a:prstClr val="white">
                  <a:lumMod val="65000"/>
                </a:prstClr>
              </a:solidFill>
            </a:endParaRPr>
          </a:p>
          <a:p>
            <a:pPr marL="800100" lvl="1" indent="-342900">
              <a:buFont typeface="Arial" panose="020B0604020202020204" pitchFamily="34" charset="0"/>
              <a:buChar char="•"/>
            </a:pPr>
            <a:r>
              <a:rPr lang="en-US" sz="2800" b="1" dirty="0" smtClean="0">
                <a:solidFill>
                  <a:prstClr val="white">
                    <a:lumMod val="65000"/>
                  </a:prstClr>
                </a:solidFill>
              </a:rPr>
              <a:t>Battery </a:t>
            </a:r>
            <a:r>
              <a:rPr lang="en-US" sz="2800" b="1" dirty="0">
                <a:solidFill>
                  <a:prstClr val="white">
                    <a:lumMod val="65000"/>
                  </a:prstClr>
                </a:solidFill>
              </a:rPr>
              <a:t>Manufacturing Costs:</a:t>
            </a:r>
            <a:r>
              <a:rPr lang="en-US" sz="2800" dirty="0">
                <a:solidFill>
                  <a:prstClr val="white">
                    <a:lumMod val="65000"/>
                  </a:prstClr>
                </a:solidFill>
              </a:rPr>
              <a:t> </a:t>
            </a:r>
            <a:r>
              <a:rPr lang="en-US" sz="2000" dirty="0">
                <a:solidFill>
                  <a:prstClr val="white">
                    <a:lumMod val="65000"/>
                  </a:prstClr>
                </a:solidFill>
              </a:rPr>
              <a:t>Enveloping, Reduce Mossing</a:t>
            </a:r>
          </a:p>
          <a:p>
            <a:pPr marL="800100" lvl="1" indent="-342900">
              <a:buFont typeface="Arial" panose="020B0604020202020204" pitchFamily="34" charset="0"/>
              <a:buChar char="•"/>
            </a:pPr>
            <a:endParaRPr lang="en-US" sz="2800" b="1" dirty="0" smtClean="0">
              <a:solidFill>
                <a:prstClr val="white">
                  <a:lumMod val="65000"/>
                </a:prstClr>
              </a:solidFill>
            </a:endParaRPr>
          </a:p>
          <a:p>
            <a:pPr marL="800100" lvl="1" indent="-342900">
              <a:buFont typeface="Arial" panose="020B0604020202020204" pitchFamily="34" charset="0"/>
              <a:buChar char="•"/>
            </a:pPr>
            <a:r>
              <a:rPr lang="en-US" sz="2800" b="1" dirty="0" smtClean="0">
                <a:solidFill>
                  <a:prstClr val="white">
                    <a:lumMod val="65000"/>
                  </a:prstClr>
                </a:solidFill>
              </a:rPr>
              <a:t>Mechanical Strength: </a:t>
            </a:r>
            <a:r>
              <a:rPr lang="en-US" sz="2000" dirty="0" smtClean="0">
                <a:solidFill>
                  <a:prstClr val="white">
                    <a:lumMod val="65000"/>
                  </a:prstClr>
                </a:solidFill>
              </a:rPr>
              <a:t> </a:t>
            </a:r>
            <a:r>
              <a:rPr lang="en-US" sz="2000" dirty="0">
                <a:solidFill>
                  <a:prstClr val="white">
                    <a:lumMod val="65000"/>
                  </a:prstClr>
                </a:solidFill>
              </a:rPr>
              <a:t>Low Shrinkage, Optimal Tensile Properties</a:t>
            </a:r>
          </a:p>
          <a:p>
            <a:endParaRPr lang="en-US" dirty="0">
              <a:solidFill>
                <a:prstClr val="black"/>
              </a:solidFill>
            </a:endParaRPr>
          </a:p>
        </p:txBody>
      </p:sp>
    </p:spTree>
    <p:extLst>
      <p:ext uri="{BB962C8B-B14F-4D97-AF65-F5344CB8AC3E}">
        <p14:creationId xmlns:p14="http://schemas.microsoft.com/office/powerpoint/2010/main" val="1074476707"/>
      </p:ext>
    </p:extLst>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959067" y="188306"/>
            <a:ext cx="7162800" cy="635219"/>
          </a:xfrm>
        </p:spPr>
        <p:txBody>
          <a:bodyPr/>
          <a:lstStyle/>
          <a:p>
            <a:pPr algn="ctr" eaLnBrk="1" hangingPunct="1"/>
            <a:r>
              <a:rPr lang="en-US" altLang="en-US" sz="2400" dirty="0" smtClean="0"/>
              <a:t>BEST Article (Spring 2018)</a:t>
            </a:r>
            <a:endParaRPr lang="en-US" altLang="en-US" sz="1600" dirty="0" smtClean="0"/>
          </a:p>
        </p:txBody>
      </p:sp>
      <p:sp>
        <p:nvSpPr>
          <p:cNvPr id="5" name="TextBox 4"/>
          <p:cNvSpPr txBox="1"/>
          <p:nvPr/>
        </p:nvSpPr>
        <p:spPr>
          <a:xfrm>
            <a:off x="123742" y="694129"/>
            <a:ext cx="8833450" cy="523220"/>
          </a:xfrm>
          <a:prstGeom prst="rect">
            <a:avLst/>
          </a:prstGeom>
          <a:noFill/>
        </p:spPr>
        <p:txBody>
          <a:bodyPr wrap="square" rtlCol="0">
            <a:spAutoFit/>
          </a:bodyPr>
          <a:lstStyle/>
          <a:p>
            <a:pPr lvl="1" algn="ctr"/>
            <a:r>
              <a:rPr lang="en-US" sz="2800" b="1" dirty="0">
                <a:solidFill>
                  <a:schemeClr val="accent5">
                    <a:lumMod val="50000"/>
                  </a:schemeClr>
                </a:solidFill>
              </a:rPr>
              <a:t>Chemical Additives: </a:t>
            </a:r>
            <a:r>
              <a:rPr lang="en-US" sz="2400" b="1" dirty="0">
                <a:solidFill>
                  <a:schemeClr val="accent5">
                    <a:lumMod val="50000"/>
                  </a:schemeClr>
                </a:solidFill>
              </a:rPr>
              <a:t>Water </a:t>
            </a:r>
            <a:r>
              <a:rPr lang="en-US" sz="2400" b="1" dirty="0" smtClean="0">
                <a:solidFill>
                  <a:schemeClr val="accent5">
                    <a:lumMod val="50000"/>
                  </a:schemeClr>
                </a:solidFill>
              </a:rPr>
              <a:t>Loss &amp; </a:t>
            </a:r>
            <a:r>
              <a:rPr lang="en-US" sz="2400" b="1" dirty="0">
                <a:solidFill>
                  <a:schemeClr val="accent5">
                    <a:lumMod val="50000"/>
                  </a:schemeClr>
                </a:solidFill>
              </a:rPr>
              <a:t>Antimony Transfer</a:t>
            </a:r>
            <a:endParaRPr lang="en-US" sz="2000" b="1" dirty="0">
              <a:solidFill>
                <a:schemeClr val="accent5">
                  <a:lumMod val="50000"/>
                </a:schemeClr>
              </a:solidFill>
            </a:endParaRPr>
          </a:p>
        </p:txBody>
      </p:sp>
      <p:sp>
        <p:nvSpPr>
          <p:cNvPr id="6" name="TextBox 5"/>
          <p:cNvSpPr txBox="1"/>
          <p:nvPr/>
        </p:nvSpPr>
        <p:spPr>
          <a:xfrm>
            <a:off x="348030" y="1217349"/>
            <a:ext cx="8609162" cy="587853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5">
                    <a:lumMod val="50000"/>
                  </a:schemeClr>
                </a:solidFill>
              </a:rPr>
              <a:t>Demands on battery performance are always increasing!</a:t>
            </a:r>
          </a:p>
          <a:p>
            <a:pPr marL="742950" lvl="1" indent="-285750">
              <a:buFont typeface="Arial" panose="020B0604020202020204" pitchFamily="34" charset="0"/>
              <a:buChar char="•"/>
            </a:pPr>
            <a:endParaRPr lang="en-US" sz="2000" dirty="0" smtClean="0">
              <a:solidFill>
                <a:schemeClr val="accent5">
                  <a:lumMod val="50000"/>
                </a:schemeClr>
              </a:solidFill>
            </a:endParaRPr>
          </a:p>
          <a:p>
            <a:pPr marL="342900" indent="-342900">
              <a:buFont typeface="Arial" panose="020B0604020202020204" pitchFamily="34" charset="0"/>
              <a:buChar char="•"/>
            </a:pPr>
            <a:r>
              <a:rPr lang="en-US" sz="2400" dirty="0" smtClean="0">
                <a:solidFill>
                  <a:schemeClr val="accent5">
                    <a:lumMod val="50000"/>
                  </a:schemeClr>
                </a:solidFill>
              </a:rPr>
              <a:t>In the EFB and Motive Power markets, water loss is a critical factor</a:t>
            </a:r>
          </a:p>
          <a:p>
            <a:pPr marL="742950" lvl="1" indent="-285750">
              <a:buFont typeface="Arial" panose="020B0604020202020204" pitchFamily="34" charset="0"/>
              <a:buChar char="•"/>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smtClean="0">
                <a:solidFill>
                  <a:schemeClr val="accent5">
                    <a:lumMod val="50000"/>
                  </a:schemeClr>
                </a:solidFill>
              </a:rPr>
              <a:t>There is a limit to the additives placed in the “paste”, here the separator can act as a delivery vehicle to the battery.</a:t>
            </a:r>
          </a:p>
          <a:p>
            <a:pPr marL="742950" lvl="1" indent="-285750">
              <a:buFont typeface="Arial" panose="020B0604020202020204" pitchFamily="34" charset="0"/>
              <a:buChar char="•"/>
            </a:pPr>
            <a:endParaRPr lang="en-US" sz="2000" dirty="0">
              <a:solidFill>
                <a:schemeClr val="accent5">
                  <a:lumMod val="50000"/>
                </a:schemeClr>
              </a:solidFill>
            </a:endParaRPr>
          </a:p>
          <a:p>
            <a:pPr marL="285750" indent="-285750">
              <a:buFont typeface="Arial" panose="020B0604020202020204" pitchFamily="34" charset="0"/>
              <a:buChar char="•"/>
            </a:pPr>
            <a:r>
              <a:rPr lang="en-US" sz="2400" dirty="0" smtClean="0">
                <a:solidFill>
                  <a:schemeClr val="accent5">
                    <a:lumMod val="50000"/>
                  </a:schemeClr>
                </a:solidFill>
              </a:rPr>
              <a:t>Water loss occurs in a flooded L-A battery when charging  exceeds the overvoltage of Hydrogen.  When this occurs, H2 leaves the electrolyte and becomes a gas, it diffuses out of the battery and a reduction in electrolyte volume results…</a:t>
            </a:r>
          </a:p>
          <a:p>
            <a:pPr marL="285750" indent="-285750">
              <a:buFont typeface="Arial" panose="020B0604020202020204" pitchFamily="34" charset="0"/>
              <a:buChar char="•"/>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smtClean="0">
                <a:solidFill>
                  <a:schemeClr val="accent5">
                    <a:lumMod val="50000"/>
                  </a:schemeClr>
                </a:solidFill>
              </a:rPr>
              <a:t>There are some chemicals that increase the overvoltage of H2, this allows the battery to charge with low loss of electrolyte. </a:t>
            </a:r>
          </a:p>
          <a:p>
            <a:pPr marL="285750" indent="-285750">
              <a:buFont typeface="Arial" panose="020B0604020202020204" pitchFamily="34" charset="0"/>
              <a:buChar char="•"/>
            </a:pPr>
            <a:endParaRPr lang="en-US" sz="2400" dirty="0">
              <a:solidFill>
                <a:schemeClr val="accent5">
                  <a:lumMod val="50000"/>
                </a:schemeClr>
              </a:solidFill>
            </a:endParaRPr>
          </a:p>
        </p:txBody>
      </p:sp>
    </p:spTree>
    <p:extLst>
      <p:ext uri="{BB962C8B-B14F-4D97-AF65-F5344CB8AC3E}">
        <p14:creationId xmlns:p14="http://schemas.microsoft.com/office/powerpoint/2010/main" val="4072118597"/>
      </p:ext>
    </p:extLst>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4D61E6BEB4844F806547C470FEDD45" ma:contentTypeVersion="8" ma:contentTypeDescription="Create a new document." ma:contentTypeScope="" ma:versionID="961bc2b0136bfdfaee53404c1ef0a6a9">
  <xsd:schema xmlns:xsd="http://www.w3.org/2001/XMLSchema" xmlns:xs="http://www.w3.org/2001/XMLSchema" xmlns:p="http://schemas.microsoft.com/office/2006/metadata/properties" xmlns:ns1="http://schemas.microsoft.com/sharepoint/v3" xmlns:ns2="9d5689b8-2310-49ef-8f32-d6ba1aa6fdb1" xmlns:ns3="f02c4d4e-0e0f-40a2-8d06-d5db25dfb3c6" targetNamespace="http://schemas.microsoft.com/office/2006/metadata/properties" ma:root="true" ma:fieldsID="2df6f64e1df63e1456a77dffe9eb1753" ns1:_="" ns2:_="" ns3:_="">
    <xsd:import namespace="http://schemas.microsoft.com/sharepoint/v3"/>
    <xsd:import namespace="9d5689b8-2310-49ef-8f32-d6ba1aa6fdb1"/>
    <xsd:import namespace="f02c4d4e-0e0f-40a2-8d06-d5db25dfb3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1:PublishingStartDate" minOccurs="0"/>
                <xsd:element ref="ns1:PublishingExpirationDat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4"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689b8-2310-49ef-8f32-d6ba1aa6fdb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2c4d4e-0e0f-40a2-8d06-d5db25dfb3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843585E-0228-400D-839E-69C41B4A9538}">
  <ds:schemaRefs>
    <ds:schemaRef ds:uri="http://schemas.microsoft.com/sharepoint/v3/contenttype/forms"/>
  </ds:schemaRefs>
</ds:datastoreItem>
</file>

<file path=customXml/itemProps2.xml><?xml version="1.0" encoding="utf-8"?>
<ds:datastoreItem xmlns:ds="http://schemas.openxmlformats.org/officeDocument/2006/customXml" ds:itemID="{DF35125E-2207-4017-8623-22473463B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5689b8-2310-49ef-8f32-d6ba1aa6fdb1"/>
    <ds:schemaRef ds:uri="f02c4d4e-0e0f-40a2-8d06-d5db25dfb3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DC769F-5461-4B59-A203-DBFAAE7C91FF}">
  <ds:schemaRefs>
    <ds:schemaRef ds:uri="http://schemas.microsoft.com/office/2006/documentManagement/types"/>
    <ds:schemaRef ds:uri="http://purl.org/dc/elements/1.1/"/>
    <ds:schemaRef ds:uri="http://schemas.microsoft.com/office/2006/metadata/properties"/>
    <ds:schemaRef ds:uri="f02c4d4e-0e0f-40a2-8d06-d5db25dfb3c6"/>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9d5689b8-2310-49ef-8f32-d6ba1aa6fd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18374</TotalTime>
  <Words>2300</Words>
  <Application>Microsoft Office PowerPoint</Application>
  <PresentationFormat>On-screen Show (4:3)</PresentationFormat>
  <Paragraphs>316</Paragraphs>
  <Slides>29</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Calibri Light</vt:lpstr>
      <vt:lpstr>Helvetica</vt:lpstr>
      <vt:lpstr>Times New Roman</vt:lpstr>
      <vt:lpstr>Wingdings</vt:lpstr>
      <vt:lpstr>Custom Design</vt:lpstr>
      <vt:lpstr>Image Document</vt:lpstr>
      <vt:lpstr>PowerPoint Presentation</vt:lpstr>
      <vt:lpstr>BEST Article (Spring 2018)</vt:lpstr>
      <vt:lpstr>BEST Article (Spring 2018)</vt:lpstr>
      <vt:lpstr>BEST Article (Spring 2018)</vt:lpstr>
      <vt:lpstr>BEST Article (Spring 2018)</vt:lpstr>
      <vt:lpstr>BEST Article (Spring 2018)</vt:lpstr>
      <vt:lpstr>BEST Article (Spring 2018)</vt:lpstr>
      <vt:lpstr>BEST Article (Spring 2018)</vt:lpstr>
      <vt:lpstr>BEST Article (Spring 2018)</vt:lpstr>
      <vt:lpstr>BEST Article (Spring 2018)</vt:lpstr>
      <vt:lpstr>BEST Article (Spring 2018)</vt:lpstr>
      <vt:lpstr>BEST Article (Spring 2018)</vt:lpstr>
      <vt:lpstr>BEST Article (Spring 2018)</vt:lpstr>
      <vt:lpstr>BEST Article (Spring 2018)</vt:lpstr>
      <vt:lpstr>PowerPoint Presentation</vt:lpstr>
      <vt:lpstr>PowerPoint Presentation</vt:lpstr>
      <vt:lpstr>The 4th Active 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Glotzbach, Wenyan</dc:creator>
  <cp:lastModifiedBy>Mihara, David</cp:lastModifiedBy>
  <cp:revision>502</cp:revision>
  <cp:lastPrinted>2018-05-04T18:28:53Z</cp:lastPrinted>
  <dcterms:created xsi:type="dcterms:W3CDTF">2018-02-09T15:05:05Z</dcterms:created>
  <dcterms:modified xsi:type="dcterms:W3CDTF">2021-08-25T14:08:49Z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0x010100DB4D61E6BEB4844F806547C470FEDD45</vt:lpwstr>
  </property>
</Properties>
</file>