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A844"/>
    <a:srgbClr val="284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8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6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8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5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63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0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9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59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4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0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8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C005A-0A68-4275-B16E-9E965D44A84E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61E63-D73D-46E3-A2C3-756857482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7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3473" r="41683"/>
          <a:stretch/>
        </p:blipFill>
        <p:spPr>
          <a:xfrm>
            <a:off x="0" y="0"/>
            <a:ext cx="368531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781" y="526473"/>
            <a:ext cx="3611418" cy="633152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2" r="24648"/>
          <a:stretch/>
        </p:blipFill>
        <p:spPr>
          <a:xfrm>
            <a:off x="1016000" y="861289"/>
            <a:ext cx="3990109" cy="5999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43" y="4221017"/>
            <a:ext cx="1754073" cy="1694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6328" y="738909"/>
            <a:ext cx="59112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 Modular Approach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Optimizing Battery Separators For High Charge Acceptance and Other Desired Attributes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1164" y="4462519"/>
            <a:ext cx="5911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300" dirty="0" smtClean="0">
                <a:cs typeface="Arial" panose="020B0604020202020204" pitchFamily="34" charset="0"/>
              </a:rPr>
              <a:t>DAVID MIHARA</a:t>
            </a:r>
          </a:p>
          <a:p>
            <a:pPr algn="ctr"/>
            <a:r>
              <a:rPr lang="en-US" sz="2000" b="1" spc="300" dirty="0" smtClean="0">
                <a:cs typeface="Arial" panose="020B0604020202020204" pitchFamily="34" charset="0"/>
              </a:rPr>
              <a:t>VICE PRESIDENT OF TECHNOLOGY</a:t>
            </a:r>
          </a:p>
          <a:p>
            <a:pPr algn="ctr"/>
            <a:r>
              <a:rPr lang="en-US" sz="2000" b="1" spc="300" dirty="0" smtClean="0">
                <a:cs typeface="Arial" panose="020B0604020202020204" pitchFamily="34" charset="0"/>
              </a:rPr>
              <a:t>MICROPOROUS LLC</a:t>
            </a:r>
            <a:endParaRPr lang="en-US" sz="2000" spc="3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65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35127" y="0"/>
            <a:ext cx="2456873" cy="151476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88690" y="498273"/>
            <a:ext cx="73613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Water</a:t>
            </a:r>
          </a:p>
          <a:p>
            <a:pPr algn="r"/>
            <a:r>
              <a:rPr lang="en-US" sz="42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Consumption</a:t>
            </a:r>
          </a:p>
          <a:p>
            <a:pPr algn="r"/>
            <a:r>
              <a:rPr lang="en-US" sz="42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Control</a:t>
            </a:r>
            <a:endParaRPr lang="en-US" sz="42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1" y="6072251"/>
            <a:ext cx="3737429" cy="523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064" y="498273"/>
            <a:ext cx="62173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As mentioned earlier, use of carbons in NAM for charge acceptance improvement can increase water consumption significantly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We have been working with application of water consumption inhibition agents to standard and ULR separator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Through use of carefully controlled spray applicators, precise amounts of these agents are applied to the separator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Separators have been tested using the VW water consumption protocol as per the VDA</a:t>
            </a:r>
          </a:p>
        </p:txBody>
      </p:sp>
      <p:sp>
        <p:nvSpPr>
          <p:cNvPr id="8" name="Rectangle 7"/>
          <p:cNvSpPr/>
          <p:nvPr/>
        </p:nvSpPr>
        <p:spPr>
          <a:xfrm>
            <a:off x="9199419" y="4996873"/>
            <a:ext cx="2992582" cy="1860468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91" y="4187483"/>
            <a:ext cx="2840180" cy="1884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5" y="2753517"/>
            <a:ext cx="3194304" cy="196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03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092" y="351449"/>
            <a:ext cx="958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Water Consumption</a:t>
            </a:r>
            <a:r>
              <a:rPr lang="en-US" sz="4200" b="1" spc="3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2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Control</a:t>
            </a:r>
            <a:endParaRPr lang="en-US" sz="42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86473" y="-1"/>
            <a:ext cx="1505527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66044" y="2349188"/>
            <a:ext cx="3363166" cy="2249795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34302" y="2362147"/>
            <a:ext cx="3326198" cy="2135829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90" y="2516701"/>
            <a:ext cx="4057227" cy="2619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50" y="2545499"/>
            <a:ext cx="4310710" cy="2591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81" y="5136511"/>
            <a:ext cx="1908213" cy="1426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96" y="5145656"/>
            <a:ext cx="1908213" cy="14082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0" y="5588185"/>
            <a:ext cx="3737429" cy="523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6545" y="1069757"/>
            <a:ext cx="9587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solidFill>
                  <a:srgbClr val="284F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have been encouraging and replicated</a:t>
            </a:r>
            <a:endParaRPr lang="en-US" sz="2400" b="1" spc="300" dirty="0">
              <a:solidFill>
                <a:srgbClr val="284F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7502" y="1736866"/>
            <a:ext cx="356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External Independent Lab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4950" y="1762486"/>
            <a:ext cx="356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Microporous Piney Flats Lab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5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5909" y="447567"/>
            <a:ext cx="497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Stratification</a:t>
            </a:r>
          </a:p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Reduction</a:t>
            </a:r>
            <a:endParaRPr lang="en-US" sz="40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91417" y="0"/>
            <a:ext cx="3500583" cy="2512292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9" y="5856040"/>
            <a:ext cx="3737429" cy="5232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74435" y="2070388"/>
            <a:ext cx="48144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Arial" panose="020B0604020202020204" pitchFamily="34" charset="0"/>
              </a:rPr>
              <a:t>Acid Stratification Testing</a:t>
            </a:r>
          </a:p>
          <a:p>
            <a:r>
              <a:rPr lang="en-US" sz="2400" b="1" dirty="0" smtClean="0">
                <a:cs typeface="Arial" panose="020B0604020202020204" pitchFamily="34" charset="0"/>
              </a:rPr>
              <a:t>9 Plate SLI Cells (</a:t>
            </a:r>
            <a:r>
              <a:rPr lang="en-US" sz="2400" b="1" dirty="0" err="1" smtClean="0">
                <a:cs typeface="Arial" panose="020B0604020202020204" pitchFamily="34" charset="0"/>
              </a:rPr>
              <a:t>PbCa</a:t>
            </a:r>
            <a:r>
              <a:rPr lang="en-US" sz="2400" b="1" dirty="0" smtClean="0">
                <a:cs typeface="Arial" panose="020B0604020202020204" pitchFamily="34" charset="0"/>
              </a:rPr>
              <a:t>)</a:t>
            </a:r>
          </a:p>
          <a:p>
            <a:r>
              <a:rPr lang="en-US" sz="2400" b="1" dirty="0" smtClean="0">
                <a:cs typeface="Arial" panose="020B0604020202020204" pitchFamily="34" charset="0"/>
              </a:rPr>
              <a:t>C20 Capacity=40 Ah</a:t>
            </a:r>
          </a:p>
          <a:p>
            <a:endParaRPr lang="en-US" sz="2400" b="1" dirty="0">
              <a:cs typeface="Arial" panose="020B0604020202020204" pitchFamily="34" charset="0"/>
            </a:endParaRPr>
          </a:p>
          <a:p>
            <a:r>
              <a:rPr lang="en-US" sz="2400" b="1" dirty="0" smtClean="0">
                <a:cs typeface="Arial" panose="020B0604020202020204" pitchFamily="34" charset="0"/>
              </a:rPr>
              <a:t>EN 50342-6 Endurance Test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Discharge to 50% </a:t>
            </a:r>
            <a:r>
              <a:rPr lang="en-US" sz="2400" dirty="0" err="1" smtClean="0">
                <a:cs typeface="Arial" panose="020B0604020202020204" pitchFamily="34" charset="0"/>
              </a:rPr>
              <a:t>SoC</a:t>
            </a:r>
            <a:r>
              <a:rPr lang="en-US" sz="2400" dirty="0" smtClean="0">
                <a:cs typeface="Arial" panose="020B0604020202020204" pitchFamily="34" charset="0"/>
              </a:rPr>
              <a:t> at 8A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Charge 40 min at 14A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Discharge 30 min at 14A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Repeat steps 2-3 (20 times)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50" y="1016698"/>
            <a:ext cx="4021936" cy="53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5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5909" y="594426"/>
            <a:ext cx="497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Stratification</a:t>
            </a:r>
          </a:p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Reduction</a:t>
            </a:r>
            <a:endParaRPr lang="en-US" sz="40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91417" y="0"/>
            <a:ext cx="3500583" cy="2512292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9" y="5891791"/>
            <a:ext cx="3737429" cy="523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6" y="883429"/>
            <a:ext cx="4121888" cy="5495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909" y="1958146"/>
            <a:ext cx="58581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Arial" panose="020B0604020202020204" pitchFamily="34" charset="0"/>
              </a:rPr>
              <a:t>Acid Stratification Testing</a:t>
            </a:r>
          </a:p>
          <a:p>
            <a:r>
              <a:rPr lang="en-US" sz="2400" b="1" dirty="0" smtClean="0">
                <a:cs typeface="Arial" panose="020B0604020202020204" pitchFamily="34" charset="0"/>
              </a:rPr>
              <a:t>Static Endurance Testing</a:t>
            </a:r>
          </a:p>
          <a:p>
            <a:r>
              <a:rPr lang="en-US" sz="2400" dirty="0" smtClean="0">
                <a:cs typeface="Arial" panose="020B0604020202020204" pitchFamily="34" charset="0"/>
              </a:rPr>
              <a:t>Measure SG top and bottom of cells immediately after testing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400" b="1" dirty="0" smtClean="0">
                <a:cs typeface="Arial" panose="020B0604020202020204" pitchFamily="34" charset="0"/>
              </a:rPr>
              <a:t>Rocking Endurance Testing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Simulates Vehicle Motion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Rocking at +/-13 degrees-3 cycles per min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Measure SG top and bottom of cells immediately after testing 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432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5909" y="447567"/>
            <a:ext cx="497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Stratification</a:t>
            </a:r>
          </a:p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Reduction</a:t>
            </a:r>
            <a:endParaRPr lang="en-US" sz="40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19605" y="6379280"/>
            <a:ext cx="4572396" cy="514234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9" y="5856040"/>
            <a:ext cx="3737429" cy="523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909" y="2332008"/>
            <a:ext cx="3163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cs typeface="Arial" panose="020B0604020202020204" pitchFamily="34" charset="0"/>
              </a:rPr>
              <a:t>Many variants of different rib configurations and glass mats have been tried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cs typeface="Arial" panose="020B0604020202020204" pitchFamily="34" charset="0"/>
              </a:rPr>
              <a:t>Most improvement seen with glass mat variants</a:t>
            </a:r>
          </a:p>
          <a:p>
            <a:endParaRPr lang="en-US" sz="2400" dirty="0" smtClean="0">
              <a:cs typeface="Arial" panose="020B0604020202020204" pitchFamily="34" charset="0"/>
            </a:endParaRP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29" y="2788119"/>
            <a:ext cx="2835703" cy="2050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04" y="3641738"/>
            <a:ext cx="4572396" cy="2743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04" y="275754"/>
            <a:ext cx="4572396" cy="27434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19604" y="3125933"/>
            <a:ext cx="4572396" cy="515805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69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72073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00799" y="369777"/>
            <a:ext cx="497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High</a:t>
            </a:r>
          </a:p>
          <a:p>
            <a:pPr algn="r"/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Efficiency</a:t>
            </a:r>
          </a:p>
          <a:p>
            <a:pPr algn="r"/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Profile</a:t>
            </a:r>
            <a:endParaRPr lang="en-US" sz="40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-9237"/>
            <a:ext cx="7232073" cy="6867237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5707" y="258618"/>
            <a:ext cx="651163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ECA8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Profile Where Less Is More</a:t>
            </a:r>
          </a:p>
          <a:p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Microporous</a:t>
            </a:r>
            <a:r>
              <a:rPr lang="en-US" dirty="0">
                <a:solidFill>
                  <a:schemeClr val="bg1"/>
                </a:solidFill>
              </a:rPr>
              <a:t>’ new </a:t>
            </a:r>
            <a:r>
              <a:rPr lang="en-US" dirty="0" err="1">
                <a:solidFill>
                  <a:schemeClr val="bg1"/>
                </a:solidFill>
              </a:rPr>
              <a:t>hE</a:t>
            </a:r>
            <a:r>
              <a:rPr lang="en-US" dirty="0">
                <a:solidFill>
                  <a:schemeClr val="bg1"/>
                </a:solidFill>
              </a:rPr>
              <a:t> profile improves Acid Displacement by up to 25% while also improving Electrical Resistance by 20%.</a:t>
            </a:r>
          </a:p>
          <a:p>
            <a:r>
              <a:rPr lang="en-US" dirty="0" err="1">
                <a:solidFill>
                  <a:schemeClr val="bg1"/>
                </a:solidFill>
              </a:rPr>
              <a:t>hE</a:t>
            </a:r>
            <a:r>
              <a:rPr lang="en-US" dirty="0">
                <a:solidFill>
                  <a:schemeClr val="bg1"/>
                </a:solidFill>
              </a:rPr>
              <a:t> offers a compelling solution for traction and other deep cycle </a:t>
            </a:r>
            <a:r>
              <a:rPr lang="en-US" dirty="0" smtClean="0">
                <a:solidFill>
                  <a:schemeClr val="bg1"/>
                </a:solidFill>
              </a:rPr>
              <a:t>batteries.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 err="1">
                <a:solidFill>
                  <a:srgbClr val="ECA8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Profile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Higher capacity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Improved </a:t>
            </a:r>
            <a:r>
              <a:rPr lang="en-US" dirty="0">
                <a:solidFill>
                  <a:schemeClr val="bg1"/>
                </a:solidFill>
              </a:rPr>
              <a:t>charge </a:t>
            </a:r>
            <a:r>
              <a:rPr lang="en-US" dirty="0" smtClean="0">
                <a:solidFill>
                  <a:schemeClr val="bg1"/>
                </a:solidFill>
              </a:rPr>
              <a:t>acceptance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Extended </a:t>
            </a:r>
            <a:r>
              <a:rPr lang="en-US" dirty="0">
                <a:solidFill>
                  <a:schemeClr val="bg1"/>
                </a:solidFill>
              </a:rPr>
              <a:t>cycle </a:t>
            </a:r>
            <a:r>
              <a:rPr lang="en-US" dirty="0" smtClean="0">
                <a:solidFill>
                  <a:schemeClr val="bg1"/>
                </a:solidFill>
              </a:rPr>
              <a:t>life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Reduces </a:t>
            </a:r>
            <a:r>
              <a:rPr lang="en-US" dirty="0">
                <a:solidFill>
                  <a:schemeClr val="bg1"/>
                </a:solidFill>
              </a:rPr>
              <a:t>risk of separator corrosion and </a:t>
            </a:r>
            <a:r>
              <a:rPr lang="en-US" dirty="0" smtClean="0">
                <a:solidFill>
                  <a:schemeClr val="bg1"/>
                </a:solidFill>
              </a:rPr>
              <a:t>shorts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Reduces </a:t>
            </a:r>
            <a:r>
              <a:rPr lang="en-US" dirty="0">
                <a:solidFill>
                  <a:schemeClr val="bg1"/>
                </a:solidFill>
              </a:rPr>
              <a:t>risk of </a:t>
            </a:r>
            <a:r>
              <a:rPr lang="en-US" dirty="0" smtClean="0">
                <a:solidFill>
                  <a:schemeClr val="bg1"/>
                </a:solidFill>
              </a:rPr>
              <a:t>shorts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0362" y="4764063"/>
            <a:ext cx="434110" cy="25128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362" y="5240414"/>
            <a:ext cx="434110" cy="25128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4979" y="5721248"/>
            <a:ext cx="434110" cy="25128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0362" y="6189179"/>
            <a:ext cx="434110" cy="25128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02544" y="6090293"/>
            <a:ext cx="434110" cy="25128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2544" y="5373662"/>
            <a:ext cx="434110" cy="25128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02544" y="4764063"/>
            <a:ext cx="434110" cy="25128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34472" y="4702798"/>
            <a:ext cx="120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Forklift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4472" y="5181390"/>
            <a:ext cx="211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Platform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796" y="5662224"/>
            <a:ext cx="120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2179" y="6130155"/>
            <a:ext cx="208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Locomotive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6653" y="6041603"/>
            <a:ext cx="233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Speed EV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6654" y="5318505"/>
            <a:ext cx="176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Power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5126" y="4702798"/>
            <a:ext cx="222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Energy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30" y="2308769"/>
            <a:ext cx="2092606" cy="20926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8" y="4152414"/>
            <a:ext cx="2332182" cy="23321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5" y="3314936"/>
            <a:ext cx="4173528" cy="23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5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2281382" cy="146668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4366" y="711613"/>
            <a:ext cx="497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DCA</a:t>
            </a:r>
          </a:p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Booster</a:t>
            </a:r>
          </a:p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Mat</a:t>
            </a:r>
            <a:endParaRPr lang="en-US" sz="40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4509" y="-1"/>
            <a:ext cx="7287491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6" y="5868995"/>
            <a:ext cx="3737429" cy="523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3993" y="628232"/>
            <a:ext cx="613047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separator as a delivery vehicle for carbon</a:t>
            </a:r>
          </a:p>
          <a:p>
            <a:endParaRPr lang="en-US" sz="2400" b="1" spc="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spc="300" dirty="0" smtClean="0">
                <a:solidFill>
                  <a:schemeClr val="bg1"/>
                </a:solidFill>
                <a:cs typeface="Arial" panose="020B0604020202020204" pitchFamily="34" charset="0"/>
              </a:rPr>
              <a:t>The use  of carbon to increase charge acceptance is not a new concept. Its applicability for practical use in lead acid batteries has however lagged behind.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spc="300" dirty="0" smtClean="0">
                <a:solidFill>
                  <a:schemeClr val="bg1"/>
                </a:solidFill>
                <a:cs typeface="Arial" panose="020B0604020202020204" pitchFamily="34" charset="0"/>
              </a:rPr>
              <a:t>This is changing, especially with the advent of EFB in automotive and the realization that opportunity charging in traction can be significantly helped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spc="300" dirty="0" smtClean="0">
                <a:solidFill>
                  <a:schemeClr val="bg1"/>
                </a:solidFill>
                <a:cs typeface="Arial" panose="020B0604020202020204" pitchFamily="34" charset="0"/>
              </a:rPr>
              <a:t>It is not a big leap to also assume that UPA and telecom (unstable grid) could significantly benefit</a:t>
            </a:r>
            <a:endParaRPr lang="en-US" sz="2200" spc="3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62" y="130298"/>
            <a:ext cx="1786347" cy="17863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14" y="841911"/>
            <a:ext cx="1786347" cy="17863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48" y="1466686"/>
            <a:ext cx="1786347" cy="1786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6" y="3253033"/>
            <a:ext cx="3665026" cy="231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3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2281382" cy="146668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4366" y="711613"/>
            <a:ext cx="497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DCA</a:t>
            </a:r>
          </a:p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Booster</a:t>
            </a:r>
          </a:p>
          <a:p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Mat</a:t>
            </a:r>
            <a:endParaRPr lang="en-US" sz="40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4509" y="-1"/>
            <a:ext cx="7287491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5773516"/>
            <a:ext cx="3737429" cy="523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3993" y="628232"/>
            <a:ext cx="613047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separator as a delivery vehicle for carbon</a:t>
            </a:r>
          </a:p>
          <a:p>
            <a:endParaRPr lang="en-US" sz="2400" b="1" spc="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spc="300" dirty="0" smtClean="0">
                <a:solidFill>
                  <a:schemeClr val="bg1"/>
                </a:solidFill>
                <a:cs typeface="Arial" panose="020B0604020202020204" pitchFamily="34" charset="0"/>
              </a:rPr>
              <a:t>The use  of carbon to increase charge acceptance is not a new concept. Its applicability for practical use in lead acid batteries has however lagged behind.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spc="300" dirty="0" smtClean="0">
                <a:solidFill>
                  <a:schemeClr val="bg1"/>
                </a:solidFill>
                <a:cs typeface="Arial" panose="020B0604020202020204" pitchFamily="34" charset="0"/>
              </a:rPr>
              <a:t>This is changing, especially with the advent of EFB in automotive and the realization that opportunity charging in traction can be significantly helped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spc="300" dirty="0" smtClean="0">
                <a:solidFill>
                  <a:schemeClr val="bg1"/>
                </a:solidFill>
                <a:cs typeface="Arial" panose="020B0604020202020204" pitchFamily="34" charset="0"/>
              </a:rPr>
              <a:t>It is not a big leap to also assume that UPA and telecom (unstable grid) could significantly benefit</a:t>
            </a:r>
            <a:endParaRPr lang="en-US" sz="2200" spc="3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481" y="2650605"/>
            <a:ext cx="2754498" cy="2754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737">
            <a:off x="2655328" y="3193625"/>
            <a:ext cx="2036870" cy="203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9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5195" y="0"/>
            <a:ext cx="9666806" cy="6857998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3"/>
            <a:ext cx="2539999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46" y="5968145"/>
            <a:ext cx="3737429" cy="523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04" y="4065356"/>
            <a:ext cx="251039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pc="3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DCA</a:t>
            </a:r>
          </a:p>
          <a:p>
            <a:pPr algn="ctr"/>
            <a:r>
              <a:rPr lang="en-US" sz="3500" b="1" spc="3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Booster</a:t>
            </a:r>
          </a:p>
          <a:p>
            <a:pPr algn="ctr"/>
            <a:r>
              <a:rPr lang="en-US" sz="3500" b="1" spc="3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</a:t>
            </a:r>
            <a:endParaRPr lang="en-US" sz="3500" b="1" spc="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66" y="344266"/>
            <a:ext cx="9652001" cy="542925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8950037" y="4548827"/>
            <a:ext cx="692728" cy="34174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853055" y="5111838"/>
            <a:ext cx="715818" cy="19797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642765" y="4319589"/>
            <a:ext cx="1607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anose="020B0A04020102020204" pitchFamily="34" charset="0"/>
              </a:rPr>
              <a:t>Separator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96401" y="4922410"/>
            <a:ext cx="1607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Booster </a:t>
            </a:r>
          </a:p>
          <a:p>
            <a:pPr algn="ctr"/>
            <a:r>
              <a:rPr lang="en-US" sz="2000" dirty="0" smtClean="0">
                <a:latin typeface="Arial Black" panose="020B0A04020102020204" pitchFamily="34" charset="0"/>
              </a:rPr>
              <a:t>Mat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9" y="573643"/>
            <a:ext cx="1786347" cy="17863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1" y="1285256"/>
            <a:ext cx="1786347" cy="17863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5" y="1910031"/>
            <a:ext cx="1786347" cy="17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71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5195" y="0"/>
            <a:ext cx="9666806" cy="6857998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3"/>
            <a:ext cx="2539999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18" y="6284582"/>
            <a:ext cx="3192485" cy="446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04" y="4065356"/>
            <a:ext cx="251039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pc="3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DCA</a:t>
            </a:r>
          </a:p>
          <a:p>
            <a:pPr algn="ctr"/>
            <a:r>
              <a:rPr lang="en-US" sz="3500" b="1" spc="3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Booster</a:t>
            </a:r>
          </a:p>
          <a:p>
            <a:pPr algn="ctr"/>
            <a:r>
              <a:rPr lang="en-US" sz="3500" b="1" spc="3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Mat</a:t>
            </a:r>
            <a:endParaRPr lang="en-US" sz="3500" b="1" spc="3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8" y="281858"/>
            <a:ext cx="9652003" cy="5749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9" y="619825"/>
            <a:ext cx="1786347" cy="1786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1" y="1331438"/>
            <a:ext cx="1786347" cy="1786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5" y="1956213"/>
            <a:ext cx="1786347" cy="17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6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89890" y="554443"/>
            <a:ext cx="497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Today’s </a:t>
            </a:r>
          </a:p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7527" y="-1"/>
            <a:ext cx="3574473" cy="2373745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6" t="492" r="31970" b="2818"/>
          <a:stretch/>
        </p:blipFill>
        <p:spPr>
          <a:xfrm>
            <a:off x="7269018" y="678873"/>
            <a:ext cx="4257963" cy="6179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r="39495"/>
          <a:stretch/>
        </p:blipFill>
        <p:spPr>
          <a:xfrm>
            <a:off x="7573817" y="1186871"/>
            <a:ext cx="3648364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6835" y="2447636"/>
            <a:ext cx="54771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Low Resistance Separator Properties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Low Resistance Separator Design</a:t>
            </a:r>
          </a:p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CellForce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ULR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Modular Approach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7" y="5807131"/>
            <a:ext cx="3737429" cy="5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18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72073" y="2166276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91927" y="2481969"/>
            <a:ext cx="497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-9237"/>
            <a:ext cx="7232073" cy="6867237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49596" y="398280"/>
            <a:ext cx="373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Ultra Low Resistance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Separator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56" y="5597934"/>
            <a:ext cx="3737429" cy="5232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49596" y="1623082"/>
            <a:ext cx="373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Water Consumption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Control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49596" y="2904890"/>
            <a:ext cx="373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Stratification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Reduction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49596" y="4351390"/>
            <a:ext cx="373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High Efficiency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Rib Configuration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49595" y="5859554"/>
            <a:ext cx="3731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Use of Carbons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0"/>
          <a:stretch/>
        </p:blipFill>
        <p:spPr>
          <a:xfrm>
            <a:off x="809177" y="196383"/>
            <a:ext cx="1583259" cy="975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7" y="1410963"/>
            <a:ext cx="1583036" cy="9741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7" y="2624027"/>
            <a:ext cx="1583036" cy="11448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9" y="3654224"/>
            <a:ext cx="1583036" cy="15830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5" y="5059276"/>
            <a:ext cx="1642341" cy="1642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9" y="5039680"/>
            <a:ext cx="1642341" cy="1642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49" y="5062975"/>
            <a:ext cx="1642341" cy="16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94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4800" y="3722255"/>
            <a:ext cx="4267200" cy="3135745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40664" y="3145081"/>
            <a:ext cx="497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THANK</a:t>
            </a:r>
          </a:p>
          <a:p>
            <a:pPr algn="r"/>
            <a:r>
              <a:rPr lang="en-US" sz="9000" b="1" spc="300" dirty="0" smtClean="0">
                <a:latin typeface="Arial Black" panose="020B0A04020102020204" pitchFamily="34" charset="0"/>
                <a:cs typeface="Arial" panose="020B0604020202020204" pitchFamily="34" charset="0"/>
              </a:rPr>
              <a:t>YOU</a:t>
            </a:r>
            <a:endParaRPr lang="en-US" sz="9000" b="1" spc="3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491" y="628072"/>
            <a:ext cx="2015533" cy="1947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3" r="25985"/>
          <a:stretch/>
        </p:blipFill>
        <p:spPr>
          <a:xfrm>
            <a:off x="0" y="0"/>
            <a:ext cx="5134875" cy="68587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3910" y="794327"/>
            <a:ext cx="5126454" cy="6063673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2" r="26970" b="12797"/>
          <a:stretch/>
        </p:blipFill>
        <p:spPr>
          <a:xfrm>
            <a:off x="983129" y="1173019"/>
            <a:ext cx="5388654" cy="56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73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5042" y="496769"/>
            <a:ext cx="49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4509" y="-1"/>
            <a:ext cx="7287491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5773516"/>
            <a:ext cx="3737429" cy="523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0"/>
          <a:stretch/>
        </p:blipFill>
        <p:spPr>
          <a:xfrm>
            <a:off x="27709" y="2117529"/>
            <a:ext cx="4110182" cy="3066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3889" y="496769"/>
            <a:ext cx="624872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The </a:t>
            </a:r>
            <a:r>
              <a:rPr lang="en-US" sz="2600" dirty="0">
                <a:solidFill>
                  <a:schemeClr val="bg1"/>
                </a:solidFill>
              </a:rPr>
              <a:t>number of vehicles with micro </a:t>
            </a:r>
            <a:r>
              <a:rPr lang="en-US" sz="2600" dirty="0" smtClean="0">
                <a:solidFill>
                  <a:schemeClr val="bg1"/>
                </a:solidFill>
              </a:rPr>
              <a:t>hybrid</a:t>
            </a:r>
            <a:r>
              <a:rPr lang="en-US" sz="2600" dirty="0">
                <a:solidFill>
                  <a:schemeClr val="bg1"/>
                </a:solidFill>
              </a:rPr>
              <a:t>, or Start Stop technology is </a:t>
            </a:r>
            <a:r>
              <a:rPr lang="en-US" sz="2600" dirty="0" smtClean="0">
                <a:solidFill>
                  <a:schemeClr val="bg1"/>
                </a:solidFill>
              </a:rPr>
              <a:t>increasing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This </a:t>
            </a:r>
            <a:r>
              <a:rPr lang="en-US" sz="2600" dirty="0">
                <a:solidFill>
                  <a:schemeClr val="bg1"/>
                </a:solidFill>
              </a:rPr>
              <a:t>highlights the need for battery </a:t>
            </a:r>
            <a:r>
              <a:rPr lang="en-US" sz="2600" dirty="0" smtClean="0">
                <a:solidFill>
                  <a:schemeClr val="bg1"/>
                </a:solidFill>
              </a:rPr>
              <a:t>manufacturers </a:t>
            </a:r>
            <a:r>
              <a:rPr lang="en-US" sz="2600" dirty="0">
                <a:solidFill>
                  <a:schemeClr val="bg1"/>
                </a:solidFill>
              </a:rPr>
              <a:t>to improve charge </a:t>
            </a:r>
            <a:r>
              <a:rPr lang="en-US" sz="2600" dirty="0" smtClean="0">
                <a:solidFill>
                  <a:schemeClr val="bg1"/>
                </a:solidFill>
              </a:rPr>
              <a:t>acceptance </a:t>
            </a:r>
            <a:r>
              <a:rPr lang="en-US" sz="2600" dirty="0">
                <a:solidFill>
                  <a:schemeClr val="bg1"/>
                </a:solidFill>
              </a:rPr>
              <a:t>to </a:t>
            </a:r>
            <a:r>
              <a:rPr lang="en-US" sz="2600" dirty="0" smtClean="0">
                <a:solidFill>
                  <a:schemeClr val="bg1"/>
                </a:solidFill>
              </a:rPr>
              <a:t>avoid undercharging </a:t>
            </a:r>
            <a:r>
              <a:rPr lang="en-US" sz="2600" dirty="0">
                <a:solidFill>
                  <a:schemeClr val="bg1"/>
                </a:solidFill>
              </a:rPr>
              <a:t>of </a:t>
            </a:r>
            <a:r>
              <a:rPr lang="en-US" sz="2600" dirty="0" smtClean="0">
                <a:solidFill>
                  <a:schemeClr val="bg1"/>
                </a:solidFill>
              </a:rPr>
              <a:t>batteries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</a:rPr>
              <a:t>Measures </a:t>
            </a:r>
            <a:r>
              <a:rPr lang="en-US" sz="2600" dirty="0">
                <a:solidFill>
                  <a:schemeClr val="bg1"/>
                </a:solidFill>
              </a:rPr>
              <a:t>taken by manufacturers to </a:t>
            </a:r>
            <a:r>
              <a:rPr lang="en-US" sz="2600" dirty="0" smtClean="0">
                <a:solidFill>
                  <a:schemeClr val="bg1"/>
                </a:solidFill>
              </a:rPr>
              <a:t>improve </a:t>
            </a:r>
            <a:r>
              <a:rPr lang="en-US" sz="2600" dirty="0">
                <a:solidFill>
                  <a:schemeClr val="bg1"/>
                </a:solidFill>
              </a:rPr>
              <a:t>charge acceptance efficiency, </a:t>
            </a:r>
            <a:r>
              <a:rPr lang="en-US" sz="2600" dirty="0" smtClean="0">
                <a:solidFill>
                  <a:schemeClr val="bg1"/>
                </a:solidFill>
              </a:rPr>
              <a:t>for </a:t>
            </a:r>
            <a:r>
              <a:rPr lang="en-US" sz="2600" dirty="0">
                <a:solidFill>
                  <a:schemeClr val="bg1"/>
                </a:solidFill>
              </a:rPr>
              <a:t>instance use of high surface area </a:t>
            </a:r>
            <a:r>
              <a:rPr lang="en-US" sz="2600" dirty="0" smtClean="0">
                <a:solidFill>
                  <a:schemeClr val="bg1"/>
                </a:solidFill>
              </a:rPr>
              <a:t>carbons</a:t>
            </a:r>
            <a:r>
              <a:rPr lang="en-US" sz="2600" dirty="0">
                <a:solidFill>
                  <a:schemeClr val="bg1"/>
                </a:solidFill>
              </a:rPr>
              <a:t>  can in themselves lead to other </a:t>
            </a:r>
            <a:r>
              <a:rPr lang="en-US" sz="2600" dirty="0" smtClean="0">
                <a:solidFill>
                  <a:schemeClr val="bg1"/>
                </a:solidFill>
              </a:rPr>
              <a:t>issues </a:t>
            </a:r>
            <a:r>
              <a:rPr lang="en-US" sz="2600" dirty="0">
                <a:solidFill>
                  <a:schemeClr val="bg1"/>
                </a:solidFill>
              </a:rPr>
              <a:t>which need to be controlled, e.g. </a:t>
            </a:r>
            <a:r>
              <a:rPr lang="en-US" sz="2600" dirty="0" smtClean="0">
                <a:solidFill>
                  <a:schemeClr val="bg1"/>
                </a:solidFill>
              </a:rPr>
              <a:t>water </a:t>
            </a:r>
            <a:r>
              <a:rPr lang="en-US" sz="2600" dirty="0">
                <a:solidFill>
                  <a:schemeClr val="bg1"/>
                </a:solidFill>
              </a:rPr>
              <a:t>consumption</a:t>
            </a:r>
          </a:p>
        </p:txBody>
      </p:sp>
    </p:spTree>
    <p:extLst>
      <p:ext uri="{BB962C8B-B14F-4D97-AF65-F5344CB8AC3E}">
        <p14:creationId xmlns:p14="http://schemas.microsoft.com/office/powerpoint/2010/main" val="298089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85042" y="496769"/>
            <a:ext cx="49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4509" y="-1"/>
            <a:ext cx="7287491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5773516"/>
            <a:ext cx="3737429" cy="523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3889" y="669636"/>
            <a:ext cx="62487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Whilst the duty cycle of micro hybrid vehicles clearly has highlighted the need for optimizing charge acceptance, other applications could also benefit from improvements in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 example of this would be in motive power where deleterious effects of opportunity charging could be minimized with better charge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Can a battery separator help?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Yes, the obvious way is to minimize electrical resistance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0" y="1740295"/>
            <a:ext cx="3174994" cy="39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6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1505527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09" y="250170"/>
            <a:ext cx="3737429" cy="523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54837" y="406401"/>
            <a:ext cx="2937164" cy="905164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06884" y="511790"/>
            <a:ext cx="6864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Resistance</a:t>
            </a:r>
          </a:p>
          <a:p>
            <a:pPr algn="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Separator Properties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4351" y="2537686"/>
            <a:ext cx="366486" cy="29325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4351" y="3835395"/>
            <a:ext cx="366486" cy="29325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4351" y="5133104"/>
            <a:ext cx="366486" cy="29325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721605" y="2535372"/>
            <a:ext cx="366486" cy="29325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21605" y="3833081"/>
            <a:ext cx="366486" cy="29325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721605" y="5130790"/>
            <a:ext cx="366486" cy="29325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01290" y="2537686"/>
            <a:ext cx="286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PUNCTURE</a:t>
            </a:r>
            <a:endParaRPr lang="en-US" sz="2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1290" y="3835395"/>
            <a:ext cx="398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MD TENSILE</a:t>
            </a:r>
          </a:p>
          <a:p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AND ELONGATION</a:t>
            </a:r>
            <a:endParaRPr lang="en-US" sz="2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8877" y="5160858"/>
            <a:ext cx="398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D TENSILE</a:t>
            </a:r>
          </a:p>
          <a:p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AND ELONGATION</a:t>
            </a:r>
            <a:endParaRPr lang="en-US" sz="2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1776" y="2535372"/>
            <a:ext cx="286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endParaRPr lang="en-US" sz="2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1776" y="3833081"/>
            <a:ext cx="286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POROSITY</a:t>
            </a:r>
            <a:endParaRPr lang="en-US" sz="2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18715" y="5174703"/>
            <a:ext cx="286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</a:p>
          <a:p>
            <a:pPr algn="r"/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endParaRPr lang="en-US" sz="2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3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62313"/>
            <a:ext cx="2761673" cy="146668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1853" y="1261338"/>
            <a:ext cx="497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</a:p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</a:p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Separator</a:t>
            </a:r>
          </a:p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4509" y="-1"/>
            <a:ext cx="7287491" cy="6858001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         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1" y="5773516"/>
            <a:ext cx="3737429" cy="523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6601" y="609594"/>
            <a:ext cx="289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SILICA TYPE</a:t>
            </a:r>
            <a:endParaRPr lang="en-US" sz="24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4329" y="1565809"/>
            <a:ext cx="3340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SILICA TO</a:t>
            </a:r>
          </a:p>
          <a:p>
            <a:pPr algn="ctr"/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RATIO</a:t>
            </a:r>
            <a:endParaRPr lang="en-US" sz="24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4329" y="2891356"/>
            <a:ext cx="334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CONTENT</a:t>
            </a:r>
            <a:endParaRPr lang="en-US" sz="24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4329" y="3939825"/>
            <a:ext cx="3340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CALENDAR ROLL</a:t>
            </a:r>
          </a:p>
          <a:p>
            <a:pPr algn="ctr"/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en-US" sz="24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7345" y="5328747"/>
            <a:ext cx="3167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 TYPE</a:t>
            </a:r>
            <a:endParaRPr lang="en-US" sz="24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8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2035" y="923774"/>
            <a:ext cx="497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CellForce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ULR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783" y="-1"/>
            <a:ext cx="3916218" cy="2697019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0435" y="2475345"/>
            <a:ext cx="651163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Optimized materials and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Oxidation resistance maximized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Rubber/PE hybrid separator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(rubber content helps with oxidation </a:t>
            </a:r>
          </a:p>
          <a:p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    resistance and antimony suppression)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2" y="5786115"/>
            <a:ext cx="3737429" cy="523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" r="21119"/>
          <a:stretch/>
        </p:blipFill>
        <p:spPr>
          <a:xfrm>
            <a:off x="7305964" y="834734"/>
            <a:ext cx="4174743" cy="54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07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19927" cy="13392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5909" y="355203"/>
            <a:ext cx="497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CellForce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ULR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91417" y="-1"/>
            <a:ext cx="3500583" cy="2937165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12364" y="1339272"/>
            <a:ext cx="3567543" cy="3897073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5578764"/>
            <a:ext cx="12192001" cy="1279236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75366" y="1813779"/>
            <a:ext cx="44415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40%</a:t>
            </a:r>
            <a:endParaRPr lang="en-US" sz="140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5366" y="3987468"/>
            <a:ext cx="497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 smtClean="0">
                <a:latin typeface="Arial" panose="020B0604020202020204" pitchFamily="34" charset="0"/>
                <a:cs typeface="Arial" panose="020B0604020202020204" pitchFamily="34" charset="0"/>
              </a:rPr>
              <a:t>OF A REDUCTION IN ER</a:t>
            </a:r>
            <a:endParaRPr lang="en-US" sz="24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909" y="5756717"/>
            <a:ext cx="1041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 run over the past 6 months have consistently</a:t>
            </a:r>
          </a:p>
          <a:p>
            <a:pPr algn="ctr"/>
            <a:r>
              <a:rPr lang="en-US" sz="24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Demonstrated a reduction in ER of 40%</a:t>
            </a:r>
            <a:endParaRPr lang="en-US" sz="24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63" y="1678240"/>
            <a:ext cx="4655555" cy="344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34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3232"/>
            <a:ext cx="2863273" cy="1057496"/>
          </a:xfrm>
          <a:prstGeom prst="rect">
            <a:avLst/>
          </a:prstGeom>
          <a:solidFill>
            <a:srgbClr val="ECA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2655" y="369731"/>
            <a:ext cx="736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MODULAR APPROACH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53018"/>
            <a:ext cx="12192000" cy="604982"/>
          </a:xfrm>
          <a:prstGeom prst="rect">
            <a:avLst/>
          </a:prstGeom>
          <a:solidFill>
            <a:srgbClr val="284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25" y="410360"/>
            <a:ext cx="3737429" cy="523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1280049"/>
            <a:ext cx="10464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High charge acceptance in batteries is proving to be a key not only for EFB, but in other areas including Motive Power where opportunity charging has become a key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Whether it be in automotive or other areas, more demanding battery applications are revealing other requirements where we feel separators can contribute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Other customers want which are emerging include: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Water consumption control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Stratification reduction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High efficiency rib configurations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cs typeface="Arial" panose="020B0604020202020204" pitchFamily="34" charset="0"/>
              </a:rPr>
              <a:t>Use of carbons for high charge acceptance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R&amp;D strategy is being developed to offer a range of products which can be mixed and matched to suit customer needs</a:t>
            </a:r>
          </a:p>
        </p:txBody>
      </p:sp>
    </p:spTree>
    <p:extLst>
      <p:ext uri="{BB962C8B-B14F-4D97-AF65-F5344CB8AC3E}">
        <p14:creationId xmlns:p14="http://schemas.microsoft.com/office/powerpoint/2010/main" val="429908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817</Words>
  <Application>Microsoft Office PowerPoint</Application>
  <PresentationFormat>Widescreen</PresentationFormat>
  <Paragraphs>182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Glotzbach, Wenyan</dc:creator>
  <cp:lastModifiedBy>Mihara, David</cp:lastModifiedBy>
  <cp:revision>21</cp:revision>
  <dcterms:created xsi:type="dcterms:W3CDTF">2019-08-09T12:42:20Z</dcterms:created>
  <dcterms:modified xsi:type="dcterms:W3CDTF">2021-08-25T14:12:18Z</dcterms:modified>
</cp:coreProperties>
</file>